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38"/>
  </p:notesMasterIdLst>
  <p:sldIdLst>
    <p:sldId id="256" r:id="rId2"/>
    <p:sldId id="257" r:id="rId3"/>
    <p:sldId id="281" r:id="rId4"/>
    <p:sldId id="303" r:id="rId5"/>
    <p:sldId id="304" r:id="rId6"/>
    <p:sldId id="305" r:id="rId7"/>
    <p:sldId id="306" r:id="rId8"/>
    <p:sldId id="308" r:id="rId9"/>
    <p:sldId id="320" r:id="rId10"/>
    <p:sldId id="307" r:id="rId11"/>
    <p:sldId id="309" r:id="rId12"/>
    <p:sldId id="311" r:id="rId13"/>
    <p:sldId id="288" r:id="rId14"/>
    <p:sldId id="312" r:id="rId15"/>
    <p:sldId id="314" r:id="rId16"/>
    <p:sldId id="313" r:id="rId17"/>
    <p:sldId id="316" r:id="rId18"/>
    <p:sldId id="315" r:id="rId19"/>
    <p:sldId id="317" r:id="rId20"/>
    <p:sldId id="318" r:id="rId21"/>
    <p:sldId id="322" r:id="rId22"/>
    <p:sldId id="323" r:id="rId23"/>
    <p:sldId id="324" r:id="rId24"/>
    <p:sldId id="325" r:id="rId25"/>
    <p:sldId id="326" r:id="rId26"/>
    <p:sldId id="327" r:id="rId27"/>
    <p:sldId id="328" r:id="rId28"/>
    <p:sldId id="329" r:id="rId29"/>
    <p:sldId id="330" r:id="rId30"/>
    <p:sldId id="331" r:id="rId31"/>
    <p:sldId id="332" r:id="rId32"/>
    <p:sldId id="333" r:id="rId33"/>
    <p:sldId id="334" r:id="rId34"/>
    <p:sldId id="335" r:id="rId35"/>
    <p:sldId id="319" r:id="rId36"/>
    <p:sldId id="302"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4">
          <p15:clr>
            <a:srgbClr val="A4A3A4"/>
          </p15:clr>
        </p15:guide>
        <p15:guide id="2" pos="36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3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71" autoAdjust="0"/>
    <p:restoredTop sz="88596" autoAdjust="0"/>
  </p:normalViewPr>
  <p:slideViewPr>
    <p:cSldViewPr snapToGrid="0" showGuides="1">
      <p:cViewPr varScale="1">
        <p:scale>
          <a:sx n="76" d="100"/>
          <a:sy n="76" d="100"/>
        </p:scale>
        <p:origin x="792" y="58"/>
      </p:cViewPr>
      <p:guideLst>
        <p:guide orient="horz" pos="2154"/>
        <p:guide pos="3687"/>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01EA11-6E39-483B-8449-C7E62F72B79A}" type="datetimeFigureOut">
              <a:rPr lang="zh-CN" altLang="en-US" smtClean="0"/>
              <a:t>2020/6/7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FC19D2-4FDD-425D-BD10-B3D6F105F0C4}" type="slidenum">
              <a:rPr lang="zh-CN" altLang="en-US" smtClean="0"/>
              <a:t>‹#›</a:t>
            </a:fld>
            <a:endParaRPr lang="zh-CN" altLang="en-US"/>
          </a:p>
        </p:txBody>
      </p:sp>
    </p:spTree>
    <p:extLst>
      <p:ext uri="{BB962C8B-B14F-4D97-AF65-F5344CB8AC3E}">
        <p14:creationId xmlns:p14="http://schemas.microsoft.com/office/powerpoint/2010/main" val="2060534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大家好，我是数字媒体技术</a:t>
            </a:r>
            <a:r>
              <a:rPr lang="en-US" altLang="zh-CN" dirty="0"/>
              <a:t>1</a:t>
            </a:r>
            <a:r>
              <a:rPr lang="zh-CN" altLang="en-US" dirty="0"/>
              <a:t>班的张金哲，学号</a:t>
            </a:r>
            <a:r>
              <a:rPr lang="en-US" altLang="zh-CN" dirty="0"/>
              <a:t>201692117,</a:t>
            </a:r>
            <a:r>
              <a:rPr lang="zh-CN" altLang="en-US" dirty="0"/>
              <a:t>论文题目是基于遗传编程的连续优化问题演化。</a:t>
            </a:r>
          </a:p>
        </p:txBody>
      </p:sp>
      <p:sp>
        <p:nvSpPr>
          <p:cNvPr id="4" name="灯片编号占位符 3"/>
          <p:cNvSpPr>
            <a:spLocks noGrp="1"/>
          </p:cNvSpPr>
          <p:nvPr>
            <p:ph type="sldNum" sz="quarter" idx="5"/>
          </p:nvPr>
        </p:nvSpPr>
        <p:spPr/>
        <p:txBody>
          <a:bodyPr/>
          <a:lstStyle/>
          <a:p>
            <a:fld id="{63FC19D2-4FDD-425D-BD10-B3D6F105F0C4}" type="slidenum">
              <a:rPr lang="zh-CN" altLang="en-US" smtClean="0"/>
              <a:t>1</a:t>
            </a:fld>
            <a:endParaRPr lang="zh-CN" altLang="en-US"/>
          </a:p>
        </p:txBody>
      </p:sp>
    </p:spTree>
    <p:extLst>
      <p:ext uri="{BB962C8B-B14F-4D97-AF65-F5344CB8AC3E}">
        <p14:creationId xmlns:p14="http://schemas.microsoft.com/office/powerpoint/2010/main" val="2061939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首先，原论文利用</a:t>
            </a:r>
            <a:r>
              <a:rPr lang="zh-CN" altLang="zh-CN" sz="1200" kern="1200" dirty="0">
                <a:solidFill>
                  <a:schemeClr val="tx1"/>
                </a:solidFill>
                <a:effectLst/>
                <a:latin typeface="+mn-lt"/>
                <a:ea typeface="+mn-ea"/>
                <a:cs typeface="+mn-cs"/>
              </a:rPr>
              <a:t>高斯景观生成器</a:t>
            </a:r>
            <a:r>
              <a:rPr lang="zh-CN" altLang="en-US" sz="1200" kern="1200" dirty="0">
                <a:solidFill>
                  <a:schemeClr val="tx1"/>
                </a:solidFill>
                <a:effectLst/>
                <a:latin typeface="+mn-lt"/>
                <a:ea typeface="+mn-ea"/>
                <a:cs typeface="+mn-cs"/>
              </a:rPr>
              <a:t>生成函数。虽然比较好控制，但生成的函数形态仅仅是峰或谷，没办法生成诸如</a:t>
            </a:r>
            <a:r>
              <a:rPr lang="zh-CN" altLang="zh-CN" sz="1200" kern="1200" dirty="0">
                <a:solidFill>
                  <a:schemeClr val="tx1"/>
                </a:solidFill>
                <a:effectLst/>
                <a:latin typeface="+mn-lt"/>
                <a:ea typeface="+mn-ea"/>
                <a:cs typeface="+mn-cs"/>
              </a:rPr>
              <a:t>高原</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盆地</a:t>
            </a:r>
            <a:r>
              <a:rPr lang="zh-CN" altLang="en-US" sz="1200" kern="1200" dirty="0">
                <a:solidFill>
                  <a:schemeClr val="tx1"/>
                </a:solidFill>
                <a:effectLst/>
                <a:latin typeface="+mn-lt"/>
                <a:ea typeface="+mn-ea"/>
                <a:cs typeface="+mn-cs"/>
              </a:rPr>
              <a:t>等景观，缺乏多样性</a:t>
            </a:r>
            <a:endParaRPr lang="zh-CN" altLang="en-US" dirty="0"/>
          </a:p>
        </p:txBody>
      </p:sp>
      <p:sp>
        <p:nvSpPr>
          <p:cNvPr id="4" name="灯片编号占位符 3"/>
          <p:cNvSpPr>
            <a:spLocks noGrp="1"/>
          </p:cNvSpPr>
          <p:nvPr>
            <p:ph type="sldNum" sz="quarter" idx="5"/>
          </p:nvPr>
        </p:nvSpPr>
        <p:spPr/>
        <p:txBody>
          <a:bodyPr/>
          <a:lstStyle/>
          <a:p>
            <a:fld id="{63FC19D2-4FDD-425D-BD10-B3D6F105F0C4}" type="slidenum">
              <a:rPr lang="zh-CN" altLang="en-US" smtClean="0"/>
              <a:t>10</a:t>
            </a:fld>
            <a:endParaRPr lang="zh-CN" altLang="en-US"/>
          </a:p>
        </p:txBody>
      </p:sp>
    </p:spTree>
    <p:extLst>
      <p:ext uri="{BB962C8B-B14F-4D97-AF65-F5344CB8AC3E}">
        <p14:creationId xmlns:p14="http://schemas.microsoft.com/office/powerpoint/2010/main" val="1333263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本文基于遗传编程生成目标问题。在遗传编程中，每一个个体以左边树状形式表示，对应一个测试问题。由于这种程序树进化时交差，变异时的随机性，生成问题的范围比原论文要大很多，函数形态更具有多样性。右边的图取自我论文的实验结果，利用高斯景观生成器是不可能生成这样形状为折面的图的。</a:t>
            </a:r>
          </a:p>
        </p:txBody>
      </p:sp>
      <p:sp>
        <p:nvSpPr>
          <p:cNvPr id="4" name="灯片编号占位符 3"/>
          <p:cNvSpPr>
            <a:spLocks noGrp="1"/>
          </p:cNvSpPr>
          <p:nvPr>
            <p:ph type="sldNum" sz="quarter" idx="5"/>
          </p:nvPr>
        </p:nvSpPr>
        <p:spPr/>
        <p:txBody>
          <a:bodyPr/>
          <a:lstStyle/>
          <a:p>
            <a:fld id="{63FC19D2-4FDD-425D-BD10-B3D6F105F0C4}" type="slidenum">
              <a:rPr lang="zh-CN" altLang="en-US" smtClean="0"/>
              <a:t>11</a:t>
            </a:fld>
            <a:endParaRPr lang="zh-CN" altLang="en-US"/>
          </a:p>
        </p:txBody>
      </p:sp>
    </p:spTree>
    <p:extLst>
      <p:ext uri="{BB962C8B-B14F-4D97-AF65-F5344CB8AC3E}">
        <p14:creationId xmlns:p14="http://schemas.microsoft.com/office/powerpoint/2010/main" val="3815232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第二个改进为性能指标。本文以每个个体待测函数的执行次数取代时间作为性能指标。传统方法将每次求解的用时作为性能指标，而本文将每次求解中</a:t>
            </a:r>
            <a:r>
              <a:rPr lang="en-US" altLang="zh-CN" dirty="0"/>
              <a:t>f(x)</a:t>
            </a:r>
            <a:r>
              <a:rPr lang="zh-CN" altLang="en-US" dirty="0"/>
              <a:t>执行了多少次作为性能指标。</a:t>
            </a:r>
          </a:p>
        </p:txBody>
      </p:sp>
      <p:sp>
        <p:nvSpPr>
          <p:cNvPr id="4" name="灯片编号占位符 3"/>
          <p:cNvSpPr>
            <a:spLocks noGrp="1"/>
          </p:cNvSpPr>
          <p:nvPr>
            <p:ph type="sldNum" sz="quarter" idx="5"/>
          </p:nvPr>
        </p:nvSpPr>
        <p:spPr/>
        <p:txBody>
          <a:bodyPr/>
          <a:lstStyle/>
          <a:p>
            <a:fld id="{63FC19D2-4FDD-425D-BD10-B3D6F105F0C4}" type="slidenum">
              <a:rPr lang="zh-CN" altLang="en-US" smtClean="0"/>
              <a:t>12</a:t>
            </a:fld>
            <a:endParaRPr lang="zh-CN" altLang="en-US"/>
          </a:p>
        </p:txBody>
      </p:sp>
    </p:spTree>
    <p:extLst>
      <p:ext uri="{BB962C8B-B14F-4D97-AF65-F5344CB8AC3E}">
        <p14:creationId xmlns:p14="http://schemas.microsoft.com/office/powerpoint/2010/main" val="1726465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执行次数为性能指标有几个优点。第一个是不受问题复杂程度的影响。展示的这两个函数是等效的，但会导致计算执行时间不同，而执行次数是相同的。第二个优点是不受环境变化的影响。第三个是通过执行次数不同算法间可以进行横向比较，实验结果易于总结。</a:t>
            </a:r>
          </a:p>
        </p:txBody>
      </p:sp>
      <p:sp>
        <p:nvSpPr>
          <p:cNvPr id="4" name="灯片编号占位符 3"/>
          <p:cNvSpPr>
            <a:spLocks noGrp="1"/>
          </p:cNvSpPr>
          <p:nvPr>
            <p:ph type="sldNum" sz="quarter" idx="5"/>
          </p:nvPr>
        </p:nvSpPr>
        <p:spPr/>
        <p:txBody>
          <a:bodyPr/>
          <a:lstStyle/>
          <a:p>
            <a:fld id="{63FC19D2-4FDD-425D-BD10-B3D6F105F0C4}" type="slidenum">
              <a:rPr lang="zh-CN" altLang="en-US" smtClean="0"/>
              <a:t>13</a:t>
            </a:fld>
            <a:endParaRPr lang="zh-CN" altLang="en-US"/>
          </a:p>
        </p:txBody>
      </p:sp>
    </p:spTree>
    <p:extLst>
      <p:ext uri="{BB962C8B-B14F-4D97-AF65-F5344CB8AC3E}">
        <p14:creationId xmlns:p14="http://schemas.microsoft.com/office/powerpoint/2010/main" val="2740630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接下来讲一下实验的工作内容</a:t>
            </a:r>
          </a:p>
        </p:txBody>
      </p:sp>
      <p:sp>
        <p:nvSpPr>
          <p:cNvPr id="4" name="灯片编号占位符 3"/>
          <p:cNvSpPr>
            <a:spLocks noGrp="1"/>
          </p:cNvSpPr>
          <p:nvPr>
            <p:ph type="sldNum" sz="quarter" idx="5"/>
          </p:nvPr>
        </p:nvSpPr>
        <p:spPr/>
        <p:txBody>
          <a:bodyPr/>
          <a:lstStyle/>
          <a:p>
            <a:fld id="{63FC19D2-4FDD-425D-BD10-B3D6F105F0C4}" type="slidenum">
              <a:rPr lang="zh-CN" altLang="en-US" smtClean="0"/>
              <a:t>14</a:t>
            </a:fld>
            <a:endParaRPr lang="zh-CN" altLang="en-US"/>
          </a:p>
        </p:txBody>
      </p:sp>
    </p:spTree>
    <p:extLst>
      <p:ext uri="{BB962C8B-B14F-4D97-AF65-F5344CB8AC3E}">
        <p14:creationId xmlns:p14="http://schemas.microsoft.com/office/powerpoint/2010/main" val="3150757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首先，用算法集</a:t>
                </a:r>
                <a:r>
                  <a:rPr lang="en-US" altLang="zh-CN" dirty="0"/>
                  <a:t>SA</a:t>
                </a:r>
                <a:r>
                  <a:rPr lang="zh-CN" altLang="en-US" dirty="0"/>
                  <a:t>中各个算法对函数最小值提前多次求解，取最好的一个结果作为函数的真实最小值</a:t>
                </a:r>
                <a14:m>
                  <m:oMath xmlns:m="http://schemas.openxmlformats.org/officeDocument/2006/math">
                    <m:sSub>
                      <m:sSubPr>
                        <m:ctrlPr>
                          <a:rPr lang="zh-CN" altLang="zh-CN" sz="1200" i="1" smtClean="0">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mn-ea"/>
                            <a:cs typeface="Times New Roman" panose="02020603050405020304" pitchFamily="18" charset="0"/>
                          </a:rPr>
                          <m:t>𝑦</m:t>
                        </m:r>
                      </m:e>
                      <m:sub>
                        <m:r>
                          <a:rPr lang="en-US" altLang="zh-CN" sz="1200" i="1">
                            <a:latin typeface="Cambria Math" panose="02040503050406030204" pitchFamily="18" charset="0"/>
                            <a:ea typeface="+mn-ea"/>
                            <a:cs typeface="Times New Roman" panose="02020603050405020304" pitchFamily="18" charset="0"/>
                          </a:rPr>
                          <m:t>𝐵</m:t>
                        </m:r>
                      </m:sub>
                    </m:sSub>
                    <m:r>
                      <a:rPr lang="zh-CN" altLang="en-US" sz="1200" i="1" smtClean="0">
                        <a:latin typeface="Cambria Math" panose="02040503050406030204" pitchFamily="18" charset="0"/>
                        <a:ea typeface="+mn-ea"/>
                        <a:cs typeface="Times New Roman" panose="02020603050405020304" pitchFamily="18" charset="0"/>
                      </a:rPr>
                      <m:t>。</m:t>
                    </m:r>
                  </m:oMath>
                </a14:m>
                <a:r>
                  <a:rPr lang="zh-CN" altLang="en-US" dirty="0"/>
                  <a:t>接着我们设置两个参数</a:t>
                </a:r>
                <a14:m>
                  <m:oMath xmlns:m="http://schemas.openxmlformats.org/officeDocument/2006/math">
                    <m:sSub>
                      <m:sSubPr>
                        <m:ctrlPr>
                          <a:rPr lang="zh-CN" altLang="zh-CN" sz="1200" i="1" smtClean="0">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mn-ea"/>
                            <a:cs typeface="Times New Roman" panose="02020603050405020304" pitchFamily="18" charset="0"/>
                          </a:rPr>
                          <m:t>𝛿</m:t>
                        </m:r>
                      </m:e>
                      <m:sub>
                        <m:r>
                          <a:rPr lang="en-US" altLang="zh-CN" sz="1200" b="0" i="1" smtClean="0">
                            <a:latin typeface="Cambria Math" panose="02040503050406030204" pitchFamily="18" charset="0"/>
                            <a:ea typeface="+mn-ea"/>
                            <a:cs typeface="Times New Roman" panose="02020603050405020304" pitchFamily="18" charset="0"/>
                          </a:rPr>
                          <m:t>𝐶</m:t>
                        </m:r>
                      </m:sub>
                    </m:sSub>
                    <m:r>
                      <a:rPr lang="zh-CN" altLang="en-US" sz="1200" i="1" smtClean="0">
                        <a:latin typeface="Cambria Math" panose="02040503050406030204" pitchFamily="18" charset="0"/>
                        <a:ea typeface="+mn-ea"/>
                        <a:cs typeface="Times New Roman" panose="02020603050405020304" pitchFamily="18" charset="0"/>
                      </a:rPr>
                      <m:t>和</m:t>
                    </m:r>
                    <m:sSub>
                      <m:sSubPr>
                        <m:ctrlPr>
                          <a:rPr lang="zh-CN" altLang="zh-CN" sz="1200" i="1" smtClean="0">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mn-ea"/>
                            <a:cs typeface="Times New Roman" panose="02020603050405020304" pitchFamily="18" charset="0"/>
                          </a:rPr>
                          <m:t>𝛿</m:t>
                        </m:r>
                      </m:e>
                      <m:sub>
                        <m:r>
                          <a:rPr lang="en-US" altLang="zh-CN" sz="1200" i="1">
                            <a:latin typeface="Cambria Math" panose="02040503050406030204" pitchFamily="18" charset="0"/>
                            <a:ea typeface="+mn-ea"/>
                            <a:cs typeface="Times New Roman" panose="02020603050405020304" pitchFamily="18" charset="0"/>
                          </a:rPr>
                          <m:t>𝐵</m:t>
                        </m:r>
                      </m:sub>
                    </m:sSub>
                  </m:oMath>
                </a14:m>
                <a:r>
                  <a:rPr lang="zh-CN" altLang="en-US" dirty="0"/>
                  <a:t>，正式用算法求解时，当计算结果</a:t>
                </a:r>
                <a14:m>
                  <m:oMath xmlns:m="http://schemas.openxmlformats.org/officeDocument/2006/math">
                    <m:r>
                      <a:rPr lang="zh-CN" altLang="en-US" sz="1200" i="1" dirty="0" smtClean="0">
                        <a:latin typeface="Cambria Math" panose="02040503050406030204" pitchFamily="18" charset="0"/>
                        <a:ea typeface="Cambria Math" panose="02040503050406030204" pitchFamily="18" charset="0"/>
                      </a:rPr>
                      <m:t>与</m:t>
                    </m:r>
                    <m:sSub>
                      <m:sSubPr>
                        <m:ctrlPr>
                          <a:rPr lang="zh-CN" altLang="zh-CN" sz="1200" i="1" smtClean="0">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mn-ea"/>
                            <a:cs typeface="Times New Roman" panose="02020603050405020304" pitchFamily="18" charset="0"/>
                          </a:rPr>
                          <m:t>𝑦</m:t>
                        </m:r>
                      </m:e>
                      <m:sub>
                        <m:r>
                          <a:rPr lang="en-US" altLang="zh-CN" sz="1200" i="1">
                            <a:latin typeface="Cambria Math" panose="02040503050406030204" pitchFamily="18" charset="0"/>
                            <a:ea typeface="+mn-ea"/>
                            <a:cs typeface="Times New Roman" panose="02020603050405020304" pitchFamily="18" charset="0"/>
                          </a:rPr>
                          <m:t>𝐵</m:t>
                        </m:r>
                      </m:sub>
                    </m:sSub>
                  </m:oMath>
                </a14:m>
                <a:r>
                  <a:rPr lang="zh-CN" altLang="en-US" dirty="0"/>
                  <a:t>的误差不大于</a:t>
                </a:r>
                <a14:m>
                  <m:oMath xmlns:m="http://schemas.openxmlformats.org/officeDocument/2006/math">
                    <m:sSub>
                      <m:sSubPr>
                        <m:ctrlPr>
                          <a:rPr lang="zh-CN" altLang="zh-CN" sz="1200" i="1" smtClean="0">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mn-ea"/>
                            <a:cs typeface="Times New Roman" panose="02020603050405020304" pitchFamily="18" charset="0"/>
                          </a:rPr>
                          <m:t>𝛿</m:t>
                        </m:r>
                      </m:e>
                      <m:sub>
                        <m:r>
                          <a:rPr lang="en-US" altLang="zh-CN" sz="1200" i="1">
                            <a:latin typeface="Cambria Math" panose="02040503050406030204" pitchFamily="18" charset="0"/>
                            <a:ea typeface="+mn-ea"/>
                            <a:cs typeface="Times New Roman" panose="02020603050405020304" pitchFamily="18" charset="0"/>
                          </a:rPr>
                          <m:t>𝐵</m:t>
                        </m:r>
                      </m:sub>
                    </m:sSub>
                  </m:oMath>
                </a14:m>
                <a:r>
                  <a:rPr lang="zh-CN" altLang="en-US" dirty="0"/>
                  <a:t>时，返回求解成功信息以及</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f(x)</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执行次数。当连续</a:t>
                </a:r>
                <a14:m>
                  <m:oMath xmlns:m="http://schemas.openxmlformats.org/officeDocument/2006/math">
                    <m:sSub>
                      <m:sSubPr>
                        <m:ctrlPr>
                          <a:rPr lang="zh-CN" altLang="zh-CN" sz="1200" i="1" smtClean="0">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mn-ea"/>
                            <a:cs typeface="Times New Roman" panose="02020603050405020304" pitchFamily="18" charset="0"/>
                          </a:rPr>
                          <m:t>𝑛</m:t>
                        </m:r>
                      </m:e>
                      <m:sub>
                        <m:r>
                          <a:rPr lang="en-US" altLang="zh-CN" sz="1200" i="1">
                            <a:latin typeface="Cambria Math" panose="02040503050406030204" pitchFamily="18" charset="0"/>
                            <a:ea typeface="+mn-ea"/>
                            <a:cs typeface="Times New Roman" panose="02020603050405020304" pitchFamily="18" charset="0"/>
                          </a:rPr>
                          <m:t>𝑠</m:t>
                        </m:r>
                      </m:sub>
                    </m:sSub>
                  </m:oMath>
                </a14:m>
                <a:r>
                  <a:rPr lang="zh-CN" altLang="en-US" dirty="0"/>
                  <a:t>次结果之差不大于</a:t>
                </a:r>
                <a14:m>
                  <m:oMath xmlns:m="http://schemas.openxmlformats.org/officeDocument/2006/math">
                    <m:sSub>
                      <m:sSubPr>
                        <m:ctrlPr>
                          <a:rPr lang="zh-CN" altLang="zh-CN" sz="1200" i="1" smtClean="0">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mn-ea"/>
                            <a:cs typeface="Times New Roman" panose="02020603050405020304" pitchFamily="18" charset="0"/>
                          </a:rPr>
                          <m:t>𝛿</m:t>
                        </m:r>
                      </m:e>
                      <m:sub>
                        <m:r>
                          <a:rPr lang="en-US" altLang="zh-CN" sz="1200" b="0" i="1" smtClean="0">
                            <a:latin typeface="Cambria Math" panose="02040503050406030204" pitchFamily="18" charset="0"/>
                            <a:ea typeface="+mn-ea"/>
                            <a:cs typeface="Times New Roman" panose="02020603050405020304" pitchFamily="18" charset="0"/>
                          </a:rPr>
                          <m:t>𝐶</m:t>
                        </m:r>
                      </m:sub>
                    </m:sSub>
                  </m:oMath>
                </a14:m>
                <a:r>
                  <a:rPr lang="en-US" altLang="zh-CN" sz="1200" dirty="0">
                    <a:ea typeface="+mn-ea"/>
                    <a:cs typeface="Times New Roman" panose="02020603050405020304" pitchFamily="18" charset="0"/>
                  </a:rPr>
                  <a:t> </a:t>
                </a:r>
                <a:r>
                  <a:rPr lang="zh-CN" altLang="en-US" sz="1200" dirty="0">
                    <a:ea typeface="+mn-ea"/>
                    <a:cs typeface="Times New Roman" panose="02020603050405020304" pitchFamily="18" charset="0"/>
                  </a:rPr>
                  <a:t>，但仍然没求解成功，说明求解停滞了，返回求解失败信息和</a:t>
                </a:r>
                <a:r>
                  <a:rPr lang="zh-CN"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陷入停滞以前的</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f(x)</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执行次数。下面的图就是一个求解失败的例子。</a:t>
                </a:r>
                <a:endParaRPr lang="zh-CN" altLang="en-US" dirty="0"/>
              </a:p>
            </p:txBody>
          </p:sp>
        </mc:Choice>
        <mc:Fallback xmlns="">
          <p:sp>
            <p:nvSpPr>
              <p:cNvPr id="3" name="备注占位符 2"/>
              <p:cNvSpPr>
                <a:spLocks noGrp="1"/>
              </p:cNvSpPr>
              <p:nvPr>
                <p:ph type="body" idx="1"/>
              </p:nvPr>
            </p:nvSpPr>
            <p:spPr/>
            <p:txBody>
              <a:bodyPr/>
              <a:lstStyle/>
              <a:p>
                <a:r>
                  <a:rPr lang="zh-CN" altLang="en-US" dirty="0"/>
                  <a:t>首先，用算法集</a:t>
                </a:r>
                <a:r>
                  <a:rPr lang="en-US" altLang="zh-CN" dirty="0"/>
                  <a:t>SA</a:t>
                </a:r>
                <a:r>
                  <a:rPr lang="zh-CN" altLang="en-US" dirty="0"/>
                  <a:t>中各个算法对函数最小值提前多次求解，取最好的一个结果作为函数的真实最小值</a:t>
                </a:r>
                <a:r>
                  <a:rPr lang="en-US" altLang="zh-CN" sz="1200" i="0">
                    <a:latin typeface="Cambria Math" panose="02040503050406030204" pitchFamily="18" charset="0"/>
                    <a:ea typeface="+mn-ea"/>
                    <a:cs typeface="Times New Roman" panose="02020603050405020304" pitchFamily="18" charset="0"/>
                  </a:rPr>
                  <a:t>𝑦</a:t>
                </a:r>
                <a:r>
                  <a:rPr lang="zh-CN" altLang="zh-CN" sz="1200" i="0">
                    <a:latin typeface="Cambria Math" panose="02040503050406030204" pitchFamily="18" charset="0"/>
                    <a:ea typeface="+mn-ea"/>
                    <a:cs typeface="Times New Roman" panose="02020603050405020304" pitchFamily="18" charset="0"/>
                  </a:rPr>
                  <a:t>_</a:t>
                </a:r>
                <a:r>
                  <a:rPr lang="en-US" altLang="zh-CN" sz="1200" i="0">
                    <a:latin typeface="Cambria Math" panose="02040503050406030204" pitchFamily="18" charset="0"/>
                    <a:ea typeface="+mn-ea"/>
                    <a:cs typeface="Times New Roman" panose="02020603050405020304" pitchFamily="18" charset="0"/>
                  </a:rPr>
                  <a:t>𝐵</a:t>
                </a:r>
                <a:r>
                  <a:rPr lang="zh-CN" altLang="en-US" sz="1200" i="0">
                    <a:latin typeface="Cambria Math" panose="02040503050406030204" pitchFamily="18" charset="0"/>
                    <a:ea typeface="+mn-ea"/>
                    <a:cs typeface="Times New Roman" panose="02020603050405020304" pitchFamily="18" charset="0"/>
                  </a:rPr>
                  <a:t> 。</a:t>
                </a:r>
                <a:r>
                  <a:rPr lang="zh-CN" altLang="en-US" dirty="0"/>
                  <a:t>接着我们设置两个参数</a:t>
                </a:r>
                <a:r>
                  <a:rPr lang="en-US" altLang="zh-CN" sz="1200" i="0">
                    <a:latin typeface="Cambria Math" panose="02040503050406030204" pitchFamily="18" charset="0"/>
                    <a:ea typeface="+mn-ea"/>
                    <a:cs typeface="Times New Roman" panose="02020603050405020304" pitchFamily="18" charset="0"/>
                  </a:rPr>
                  <a:t>𝛿</a:t>
                </a:r>
                <a:r>
                  <a:rPr lang="zh-CN" altLang="zh-CN" sz="1200" i="0">
                    <a:latin typeface="Cambria Math" panose="02040503050406030204" pitchFamily="18" charset="0"/>
                    <a:ea typeface="+mn-ea"/>
                    <a:cs typeface="Times New Roman" panose="02020603050405020304" pitchFamily="18" charset="0"/>
                  </a:rPr>
                  <a:t>_</a:t>
                </a:r>
                <a:r>
                  <a:rPr lang="en-US" altLang="zh-CN" sz="1200" b="0" i="0">
                    <a:latin typeface="Cambria Math" panose="02040503050406030204" pitchFamily="18" charset="0"/>
                    <a:ea typeface="+mn-ea"/>
                    <a:cs typeface="Times New Roman" panose="02020603050405020304" pitchFamily="18" charset="0"/>
                  </a:rPr>
                  <a:t>𝐶</a:t>
                </a:r>
                <a:r>
                  <a:rPr lang="zh-CN" altLang="en-US" sz="1200" b="0" i="0">
                    <a:latin typeface="Cambria Math" panose="02040503050406030204" pitchFamily="18" charset="0"/>
                    <a:ea typeface="+mn-ea"/>
                    <a:cs typeface="Times New Roman" panose="02020603050405020304" pitchFamily="18" charset="0"/>
                  </a:rPr>
                  <a:t> </a:t>
                </a:r>
                <a:r>
                  <a:rPr lang="zh-CN" altLang="en-US" sz="1200" i="0">
                    <a:latin typeface="Cambria Math" panose="02040503050406030204" pitchFamily="18" charset="0"/>
                    <a:ea typeface="+mn-ea"/>
                    <a:cs typeface="Times New Roman" panose="02020603050405020304" pitchFamily="18" charset="0"/>
                  </a:rPr>
                  <a:t>和</a:t>
                </a:r>
                <a:r>
                  <a:rPr lang="en-US" altLang="zh-CN" sz="1200" i="0">
                    <a:latin typeface="Cambria Math" panose="02040503050406030204" pitchFamily="18" charset="0"/>
                    <a:ea typeface="+mn-ea"/>
                    <a:cs typeface="Times New Roman" panose="02020603050405020304" pitchFamily="18" charset="0"/>
                  </a:rPr>
                  <a:t>𝛿</a:t>
                </a:r>
                <a:r>
                  <a:rPr lang="zh-CN" altLang="zh-CN" sz="1200" i="0">
                    <a:latin typeface="Cambria Math" panose="02040503050406030204" pitchFamily="18" charset="0"/>
                    <a:ea typeface="+mn-ea"/>
                    <a:cs typeface="Times New Roman" panose="02020603050405020304" pitchFamily="18" charset="0"/>
                  </a:rPr>
                  <a:t>_</a:t>
                </a:r>
                <a:r>
                  <a:rPr lang="en-US" altLang="zh-CN" sz="1200" i="0">
                    <a:latin typeface="Cambria Math" panose="02040503050406030204" pitchFamily="18" charset="0"/>
                    <a:ea typeface="+mn-ea"/>
                    <a:cs typeface="Times New Roman" panose="02020603050405020304" pitchFamily="18" charset="0"/>
                  </a:rPr>
                  <a:t>𝐵</a:t>
                </a:r>
                <a:r>
                  <a:rPr lang="zh-CN" altLang="en-US" dirty="0"/>
                  <a:t>，正式用算法求解时，当计算结果</a:t>
                </a:r>
                <a:r>
                  <a:rPr lang="zh-CN" altLang="en-US" sz="1200" i="0" dirty="0">
                    <a:latin typeface="Cambria Math" panose="02040503050406030204" pitchFamily="18" charset="0"/>
                    <a:ea typeface="Cambria Math" panose="02040503050406030204" pitchFamily="18" charset="0"/>
                  </a:rPr>
                  <a:t>与</a:t>
                </a:r>
                <a:r>
                  <a:rPr lang="en-US" altLang="zh-CN" sz="1200" i="0">
                    <a:latin typeface="Cambria Math" panose="02040503050406030204" pitchFamily="18" charset="0"/>
                    <a:ea typeface="+mn-ea"/>
                    <a:cs typeface="Times New Roman" panose="02020603050405020304" pitchFamily="18" charset="0"/>
                  </a:rPr>
                  <a:t>𝑦</a:t>
                </a:r>
                <a:r>
                  <a:rPr lang="zh-CN" altLang="zh-CN" sz="1200" i="0">
                    <a:latin typeface="Cambria Math" panose="02040503050406030204" pitchFamily="18" charset="0"/>
                    <a:ea typeface="+mn-ea"/>
                    <a:cs typeface="Times New Roman" panose="02020603050405020304" pitchFamily="18" charset="0"/>
                  </a:rPr>
                  <a:t>_</a:t>
                </a:r>
                <a:r>
                  <a:rPr lang="en-US" altLang="zh-CN" sz="1200" i="0">
                    <a:latin typeface="Cambria Math" panose="02040503050406030204" pitchFamily="18" charset="0"/>
                    <a:ea typeface="+mn-ea"/>
                    <a:cs typeface="Times New Roman" panose="02020603050405020304" pitchFamily="18" charset="0"/>
                  </a:rPr>
                  <a:t>𝐵</a:t>
                </a:r>
                <a:r>
                  <a:rPr lang="zh-CN" altLang="en-US" dirty="0"/>
                  <a:t>的误差不大于</a:t>
                </a:r>
                <a:r>
                  <a:rPr lang="en-US" altLang="zh-CN" sz="1200" i="0">
                    <a:latin typeface="Cambria Math" panose="02040503050406030204" pitchFamily="18" charset="0"/>
                    <a:ea typeface="+mn-ea"/>
                    <a:cs typeface="Times New Roman" panose="02020603050405020304" pitchFamily="18" charset="0"/>
                  </a:rPr>
                  <a:t>𝛿</a:t>
                </a:r>
                <a:r>
                  <a:rPr lang="zh-CN" altLang="zh-CN" sz="1200" i="0">
                    <a:latin typeface="Cambria Math" panose="02040503050406030204" pitchFamily="18" charset="0"/>
                    <a:ea typeface="+mn-ea"/>
                    <a:cs typeface="Times New Roman" panose="02020603050405020304" pitchFamily="18" charset="0"/>
                  </a:rPr>
                  <a:t>_</a:t>
                </a:r>
                <a:r>
                  <a:rPr lang="en-US" altLang="zh-CN" sz="1200" i="0">
                    <a:latin typeface="Cambria Math" panose="02040503050406030204" pitchFamily="18" charset="0"/>
                    <a:ea typeface="+mn-ea"/>
                    <a:cs typeface="Times New Roman" panose="02020603050405020304" pitchFamily="18" charset="0"/>
                  </a:rPr>
                  <a:t>𝐵</a:t>
                </a:r>
                <a:r>
                  <a:rPr lang="zh-CN" altLang="en-US" dirty="0"/>
                  <a:t>时，返回</a:t>
                </a:r>
                <a:r>
                  <a:rPr lang="en-US" altLang="zh-CN" dirty="0"/>
                  <a:t>True</a:t>
                </a:r>
                <a:r>
                  <a:rPr lang="zh-CN" altLang="en-US" dirty="0"/>
                  <a:t>表示求解成功以及</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f(x)</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执行次数。当连续</a:t>
                </a:r>
                <a:r>
                  <a:rPr lang="en-US" altLang="zh-CN" sz="1200" i="0">
                    <a:latin typeface="Cambria Math" panose="02040503050406030204" pitchFamily="18" charset="0"/>
                    <a:ea typeface="+mn-ea"/>
                    <a:cs typeface="Times New Roman" panose="02020603050405020304" pitchFamily="18" charset="0"/>
                  </a:rPr>
                  <a:t>𝑛</a:t>
                </a:r>
                <a:r>
                  <a:rPr lang="zh-CN" altLang="zh-CN" sz="1200" i="0">
                    <a:latin typeface="Cambria Math" panose="02040503050406030204" pitchFamily="18" charset="0"/>
                    <a:ea typeface="+mn-ea"/>
                    <a:cs typeface="Times New Roman" panose="02020603050405020304" pitchFamily="18" charset="0"/>
                  </a:rPr>
                  <a:t>_</a:t>
                </a:r>
                <a:r>
                  <a:rPr lang="en-US" altLang="zh-CN" sz="1200" i="0">
                    <a:latin typeface="Cambria Math" panose="02040503050406030204" pitchFamily="18" charset="0"/>
                    <a:ea typeface="+mn-ea"/>
                    <a:cs typeface="Times New Roman" panose="02020603050405020304" pitchFamily="18" charset="0"/>
                  </a:rPr>
                  <a:t>𝑠</a:t>
                </a:r>
                <a:r>
                  <a:rPr lang="zh-CN" altLang="en-US" dirty="0"/>
                  <a:t>次结果之差不大于</a:t>
                </a:r>
                <a:r>
                  <a:rPr lang="en-US" altLang="zh-CN" sz="1200" i="0">
                    <a:latin typeface="Cambria Math" panose="02040503050406030204" pitchFamily="18" charset="0"/>
                    <a:ea typeface="+mn-ea"/>
                    <a:cs typeface="Times New Roman" panose="02020603050405020304" pitchFamily="18" charset="0"/>
                  </a:rPr>
                  <a:t>𝛿</a:t>
                </a:r>
                <a:r>
                  <a:rPr lang="zh-CN" altLang="zh-CN" sz="1200" i="0">
                    <a:latin typeface="Cambria Math" panose="02040503050406030204" pitchFamily="18" charset="0"/>
                    <a:ea typeface="+mn-ea"/>
                    <a:cs typeface="Times New Roman" panose="02020603050405020304" pitchFamily="18" charset="0"/>
                  </a:rPr>
                  <a:t>_</a:t>
                </a:r>
                <a:r>
                  <a:rPr lang="en-US" altLang="zh-CN" sz="1200" b="0" i="0">
                    <a:latin typeface="Cambria Math" panose="02040503050406030204" pitchFamily="18" charset="0"/>
                    <a:ea typeface="+mn-ea"/>
                    <a:cs typeface="Times New Roman" panose="02020603050405020304" pitchFamily="18" charset="0"/>
                  </a:rPr>
                  <a:t>𝐶</a:t>
                </a:r>
                <a:r>
                  <a:rPr lang="en-US" altLang="zh-CN" sz="1200" dirty="0">
                    <a:ea typeface="+mn-ea"/>
                    <a:cs typeface="Times New Roman" panose="02020603050405020304" pitchFamily="18" charset="0"/>
                  </a:rPr>
                  <a:t> </a:t>
                </a:r>
                <a:r>
                  <a:rPr lang="zh-CN" altLang="en-US" sz="1200" dirty="0">
                    <a:ea typeface="+mn-ea"/>
                    <a:cs typeface="Times New Roman" panose="02020603050405020304" pitchFamily="18" charset="0"/>
                  </a:rPr>
                  <a:t>，但仍然没求解成功，说明求解停滞了，返回求解失败停息和</a:t>
                </a:r>
                <a:r>
                  <a:rPr lang="zh-CN"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陷入停滞以前的</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f(x)</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执行次数。下面的图就是一个求解失败的例子，右边列出了参数值。通常设置</a:t>
                </a:r>
                <a:r>
                  <a:rPr lang="en-US" altLang="zh-CN" sz="1200" i="0">
                    <a:latin typeface="Cambria Math" panose="02040503050406030204" pitchFamily="18" charset="0"/>
                    <a:ea typeface="+mn-ea"/>
                    <a:cs typeface="Times New Roman" panose="02020603050405020304" pitchFamily="18" charset="0"/>
                  </a:rPr>
                  <a:t>𝛿</a:t>
                </a:r>
                <a:r>
                  <a:rPr lang="zh-CN" altLang="zh-CN" sz="1200" i="0">
                    <a:latin typeface="Cambria Math" panose="02040503050406030204" pitchFamily="18" charset="0"/>
                    <a:ea typeface="+mn-ea"/>
                    <a:cs typeface="Times New Roman" panose="02020603050405020304" pitchFamily="18" charset="0"/>
                  </a:rPr>
                  <a:t>_</a:t>
                </a:r>
                <a:r>
                  <a:rPr lang="en-US" altLang="zh-CN" sz="1200" i="0">
                    <a:latin typeface="Cambria Math" panose="02040503050406030204" pitchFamily="18" charset="0"/>
                    <a:ea typeface="+mn-ea"/>
                    <a:cs typeface="Times New Roman" panose="02020603050405020304" pitchFamily="18" charset="0"/>
                  </a:rPr>
                  <a:t>𝐵  </a:t>
                </a:r>
                <a:r>
                  <a:rPr lang="zh-CN" altLang="en-US" dirty="0"/>
                  <a:t>比</a:t>
                </a:r>
                <a:r>
                  <a:rPr lang="en-US" altLang="zh-CN" sz="1200" i="0">
                    <a:solidFill>
                      <a:prstClr val="black"/>
                    </a:solidFill>
                    <a:latin typeface="Cambria Math" panose="02040503050406030204" pitchFamily="18" charset="0"/>
                    <a:ea typeface="+mn-ea"/>
                    <a:cs typeface="Times New Roman" panose="02020603050405020304" pitchFamily="18" charset="0"/>
                  </a:rPr>
                  <a:t>𝛿</a:t>
                </a:r>
                <a:r>
                  <a:rPr lang="zh-CN" altLang="zh-CN" sz="1200" i="0">
                    <a:solidFill>
                      <a:prstClr val="black"/>
                    </a:solidFill>
                    <a:latin typeface="Cambria Math" panose="02040503050406030204" pitchFamily="18" charset="0"/>
                    <a:ea typeface="+mn-ea"/>
                    <a:cs typeface="Times New Roman" panose="02020603050405020304" pitchFamily="18" charset="0"/>
                  </a:rPr>
                  <a:t>_</a:t>
                </a:r>
                <a:r>
                  <a:rPr lang="en-US" altLang="zh-CN" sz="1200" b="0" i="0">
                    <a:solidFill>
                      <a:prstClr val="black"/>
                    </a:solidFill>
                    <a:latin typeface="Cambria Math" panose="02040503050406030204" pitchFamily="18" charset="0"/>
                    <a:ea typeface="+mn-ea"/>
                    <a:cs typeface="Times New Roman" panose="02020603050405020304" pitchFamily="18" charset="0"/>
                  </a:rPr>
                  <a:t>𝐶 </a:t>
                </a:r>
                <a:r>
                  <a:rPr lang="en-US" altLang="zh-CN" sz="1200" i="0">
                    <a:solidFill>
                      <a:prstClr val="black"/>
                    </a:solidFill>
                    <a:latin typeface="Cambria Math" panose="02040503050406030204" pitchFamily="18" charset="0"/>
                    <a:ea typeface="+mn-ea"/>
                    <a:cs typeface="Times New Roman" panose="02020603050405020304" pitchFamily="18" charset="0"/>
                  </a:rPr>
                  <a:t> </a:t>
                </a:r>
                <a:r>
                  <a:rPr lang="zh-CN" altLang="en-US" dirty="0"/>
                  <a:t>大一些，这样能提高准确度。</a:t>
                </a:r>
              </a:p>
            </p:txBody>
          </p:sp>
        </mc:Fallback>
      </mc:AlternateContent>
      <p:sp>
        <p:nvSpPr>
          <p:cNvPr id="4" name="灯片编号占位符 3"/>
          <p:cNvSpPr>
            <a:spLocks noGrp="1"/>
          </p:cNvSpPr>
          <p:nvPr>
            <p:ph type="sldNum" sz="quarter" idx="5"/>
          </p:nvPr>
        </p:nvSpPr>
        <p:spPr/>
        <p:txBody>
          <a:bodyPr/>
          <a:lstStyle/>
          <a:p>
            <a:fld id="{63FC19D2-4FDD-425D-BD10-B3D6F105F0C4}" type="slidenum">
              <a:rPr lang="zh-CN" altLang="en-US" smtClean="0"/>
              <a:t>15</a:t>
            </a:fld>
            <a:endParaRPr lang="zh-CN" altLang="en-US"/>
          </a:p>
        </p:txBody>
      </p:sp>
    </p:spTree>
    <p:extLst>
      <p:ext uri="{BB962C8B-B14F-4D97-AF65-F5344CB8AC3E}">
        <p14:creationId xmlns:p14="http://schemas.microsoft.com/office/powerpoint/2010/main" val="742898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就这样，同样的算法和函数求解许多次，直到求解成功次数达到</a:t>
                </a:r>
                <a14:m>
                  <m:oMath xmlns:m="http://schemas.openxmlformats.org/officeDocument/2006/math">
                    <m:sSub>
                      <m:sSubPr>
                        <m:ctrlPr>
                          <a:rPr lang="zh-CN" altLang="zh-CN" sz="1200" i="1" smtClean="0">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mn-ea"/>
                            <a:cs typeface="Times New Roman" panose="02020603050405020304" pitchFamily="18" charset="0"/>
                          </a:rPr>
                          <m:t>𝑛</m:t>
                        </m:r>
                      </m:e>
                      <m:sub>
                        <m:r>
                          <a:rPr lang="en-US" altLang="zh-CN" sz="1200" i="1">
                            <a:latin typeface="Cambria Math" panose="02040503050406030204" pitchFamily="18" charset="0"/>
                            <a:ea typeface="+mn-ea"/>
                            <a:cs typeface="Times New Roman" panose="02020603050405020304" pitchFamily="18" charset="0"/>
                          </a:rPr>
                          <m:t>𝑉</m:t>
                        </m:r>
                      </m:sub>
                    </m:sSub>
                  </m:oMath>
                </a14:m>
                <a:r>
                  <a:rPr lang="zh-CN" altLang="en-US" dirty="0"/>
                  <a:t>或者求解次数达到</a:t>
                </a:r>
                <a14:m>
                  <m:oMath xmlns:m="http://schemas.openxmlformats.org/officeDocument/2006/math">
                    <m:sSub>
                      <m:sSubPr>
                        <m:ctrlPr>
                          <a:rPr lang="zh-CN" altLang="zh-CN" sz="1200" i="1" smtClean="0">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mn-ea"/>
                            <a:cs typeface="Times New Roman" panose="02020603050405020304" pitchFamily="18" charset="0"/>
                          </a:rPr>
                          <m:t>𝑛</m:t>
                        </m:r>
                      </m:e>
                      <m:sub>
                        <m:r>
                          <a:rPr lang="en-US" altLang="zh-CN" sz="1200" b="0" i="1" smtClean="0">
                            <a:latin typeface="Cambria Math" panose="02040503050406030204" pitchFamily="18" charset="0"/>
                            <a:ea typeface="+mn-ea"/>
                            <a:cs typeface="Times New Roman" panose="02020603050405020304" pitchFamily="18" charset="0"/>
                          </a:rPr>
                          <m:t>𝑇</m:t>
                        </m:r>
                      </m:sub>
                    </m:sSub>
                  </m:oMath>
                </a14:m>
                <a:r>
                  <a:rPr lang="zh-CN" altLang="en-US" dirty="0"/>
                  <a:t>，返回一组实验结果，计算这组结果的</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求解的平均次数和求解成功率。</a:t>
                </a:r>
                <a:r>
                  <a:rPr lang="zh-CN" altLang="en-US" dirty="0"/>
                  <a:t>将如下公式作为算法</a:t>
                </a:r>
                <a:r>
                  <a:rPr lang="en-US" altLang="zh-CN" dirty="0"/>
                  <a:t>A</a:t>
                </a:r>
                <a:r>
                  <a:rPr lang="zh-CN" altLang="en-US" dirty="0"/>
                  <a:t>求解问题的性能指标。</a:t>
                </a:r>
                <a14:m>
                  <m:oMath xmlns:m="http://schemas.openxmlformats.org/officeDocument/2006/math">
                    <m:sSub>
                      <m:sSubPr>
                        <m:ctrlPr>
                          <a:rPr lang="zh-CN" altLang="zh-CN" sz="1200" i="1" smtClean="0">
                            <a:latin typeface="Cambria Math" panose="02040503050406030204" pitchFamily="18" charset="0"/>
                          </a:rPr>
                        </m:ctrlPr>
                      </m:sSubPr>
                      <m:e>
                        <m:r>
                          <a:rPr lang="en-US" altLang="zh-CN" sz="1200" i="1">
                            <a:latin typeface="Cambria Math" panose="02040503050406030204" pitchFamily="18" charset="0"/>
                          </a:rPr>
                          <m:t>𝑓𝑖𝑡</m:t>
                        </m:r>
                      </m:e>
                      <m:sub>
                        <m:r>
                          <a:rPr lang="en-US" altLang="zh-CN" sz="1200" i="1">
                            <a:latin typeface="Cambria Math" panose="02040503050406030204" pitchFamily="18" charset="0"/>
                          </a:rPr>
                          <m:t>𝐴</m:t>
                        </m:r>
                      </m:sub>
                    </m:sSub>
                  </m:oMath>
                </a14:m>
                <a:r>
                  <a:rPr lang="zh-CN" altLang="en-US" dirty="0"/>
                  <a:t>值越小，算法性能越好。</a:t>
                </a:r>
              </a:p>
            </p:txBody>
          </p:sp>
        </mc:Choice>
        <mc:Fallback xmlns="">
          <p:sp>
            <p:nvSpPr>
              <p:cNvPr id="3" name="备注占位符 2"/>
              <p:cNvSpPr>
                <a:spLocks noGrp="1"/>
              </p:cNvSpPr>
              <p:nvPr>
                <p:ph type="body" idx="1"/>
              </p:nvPr>
            </p:nvSpPr>
            <p:spPr/>
            <p:txBody>
              <a:bodyPr/>
              <a:lstStyle/>
              <a:p>
                <a:r>
                  <a:rPr lang="zh-CN" altLang="en-US" dirty="0"/>
                  <a:t>就这样，同样的算法和函数求解许多次，直到求解成功次数达到</a:t>
                </a:r>
                <a:r>
                  <a:rPr lang="en-US" altLang="zh-CN" sz="1200" i="0">
                    <a:latin typeface="Cambria Math" panose="02040503050406030204" pitchFamily="18" charset="0"/>
                    <a:ea typeface="+mn-ea"/>
                    <a:cs typeface="Times New Roman" panose="02020603050405020304" pitchFamily="18" charset="0"/>
                  </a:rPr>
                  <a:t>𝑛</a:t>
                </a:r>
                <a:r>
                  <a:rPr lang="zh-CN" altLang="zh-CN" sz="1200" i="0">
                    <a:latin typeface="Cambria Math" panose="02040503050406030204" pitchFamily="18" charset="0"/>
                    <a:ea typeface="+mn-ea"/>
                    <a:cs typeface="Times New Roman" panose="02020603050405020304" pitchFamily="18" charset="0"/>
                  </a:rPr>
                  <a:t>_</a:t>
                </a:r>
                <a:r>
                  <a:rPr lang="en-US" altLang="zh-CN" sz="1200" i="0">
                    <a:latin typeface="Cambria Math" panose="02040503050406030204" pitchFamily="18" charset="0"/>
                    <a:ea typeface="+mn-ea"/>
                    <a:cs typeface="Times New Roman" panose="02020603050405020304" pitchFamily="18" charset="0"/>
                  </a:rPr>
                  <a:t>𝑉</a:t>
                </a:r>
                <a:r>
                  <a:rPr lang="zh-CN" altLang="en-US" dirty="0"/>
                  <a:t>或者求解次数达到</a:t>
                </a:r>
                <a:r>
                  <a:rPr lang="en-US" altLang="zh-CN" sz="1200" i="0">
                    <a:latin typeface="Cambria Math" panose="02040503050406030204" pitchFamily="18" charset="0"/>
                    <a:ea typeface="+mn-ea"/>
                    <a:cs typeface="Times New Roman" panose="02020603050405020304" pitchFamily="18" charset="0"/>
                  </a:rPr>
                  <a:t>𝑛</a:t>
                </a:r>
                <a:r>
                  <a:rPr lang="zh-CN" altLang="zh-CN" sz="1200" i="0">
                    <a:latin typeface="Cambria Math" panose="02040503050406030204" pitchFamily="18" charset="0"/>
                    <a:ea typeface="+mn-ea"/>
                    <a:cs typeface="Times New Roman" panose="02020603050405020304" pitchFamily="18" charset="0"/>
                  </a:rPr>
                  <a:t>_</a:t>
                </a:r>
                <a:r>
                  <a:rPr lang="en-US" altLang="zh-CN" sz="1200" b="0" i="0">
                    <a:latin typeface="Cambria Math" panose="02040503050406030204" pitchFamily="18" charset="0"/>
                    <a:ea typeface="+mn-ea"/>
                    <a:cs typeface="Times New Roman" panose="02020603050405020304" pitchFamily="18" charset="0"/>
                  </a:rPr>
                  <a:t>𝑇</a:t>
                </a:r>
                <a:r>
                  <a:rPr lang="zh-CN" altLang="en-US" dirty="0"/>
                  <a:t>，返回一组实验结果，计算这组结果的</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求解的平均次数和求解成功率。</a:t>
                </a:r>
                <a:r>
                  <a:rPr lang="zh-CN" altLang="en-US" dirty="0"/>
                  <a:t>将如下公式作为算法</a:t>
                </a:r>
                <a:r>
                  <a:rPr lang="en-US" altLang="zh-CN" dirty="0"/>
                  <a:t>A</a:t>
                </a:r>
                <a:r>
                  <a:rPr lang="zh-CN" altLang="en-US" dirty="0"/>
                  <a:t>求解问题的性能指标。</a:t>
                </a:r>
                <a:r>
                  <a:rPr lang="zh-CN" altLang="zh-CN" sz="1200" i="0">
                    <a:latin typeface="Cambria Math" panose="02040503050406030204" pitchFamily="18" charset="0"/>
                  </a:rPr>
                  <a:t>〖</a:t>
                </a:r>
                <a:r>
                  <a:rPr lang="en-US" altLang="zh-CN" sz="1200" i="0">
                    <a:latin typeface="Cambria Math" panose="02040503050406030204" pitchFamily="18" charset="0"/>
                  </a:rPr>
                  <a:t>𝑓𝑖𝑡</a:t>
                </a:r>
                <a:r>
                  <a:rPr lang="zh-CN" altLang="zh-CN" sz="1200" i="0">
                    <a:latin typeface="Cambria Math" panose="02040503050406030204" pitchFamily="18" charset="0"/>
                  </a:rPr>
                  <a:t>〗_</a:t>
                </a:r>
                <a:r>
                  <a:rPr lang="en-US" altLang="zh-CN" sz="1200" i="0">
                    <a:latin typeface="Cambria Math" panose="02040503050406030204" pitchFamily="18" charset="0"/>
                  </a:rPr>
                  <a:t>𝐴</a:t>
                </a:r>
                <a:r>
                  <a:rPr lang="zh-CN" altLang="en-US" dirty="0"/>
                  <a:t>值越小，算法性能越好。</a:t>
                </a:r>
              </a:p>
            </p:txBody>
          </p:sp>
        </mc:Fallback>
      </mc:AlternateContent>
      <p:sp>
        <p:nvSpPr>
          <p:cNvPr id="4" name="灯片编号占位符 3"/>
          <p:cNvSpPr>
            <a:spLocks noGrp="1"/>
          </p:cNvSpPr>
          <p:nvPr>
            <p:ph type="sldNum" sz="quarter" idx="5"/>
          </p:nvPr>
        </p:nvSpPr>
        <p:spPr/>
        <p:txBody>
          <a:bodyPr/>
          <a:lstStyle/>
          <a:p>
            <a:fld id="{63FC19D2-4FDD-425D-BD10-B3D6F105F0C4}" type="slidenum">
              <a:rPr lang="zh-CN" altLang="en-US" smtClean="0"/>
              <a:t>16</a:t>
            </a:fld>
            <a:endParaRPr lang="zh-CN" altLang="en-US"/>
          </a:p>
        </p:txBody>
      </p:sp>
    </p:spTree>
    <p:extLst>
      <p:ext uri="{BB962C8B-B14F-4D97-AF65-F5344CB8AC3E}">
        <p14:creationId xmlns:p14="http://schemas.microsoft.com/office/powerpoint/2010/main" val="622104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对所有</a:t>
                </a:r>
                <a14:m>
                  <m:oMath xmlns:m="http://schemas.openxmlformats.org/officeDocument/2006/math">
                    <m:sSub>
                      <m:sSubPr>
                        <m:ctrlPr>
                          <a:rPr lang="zh-CN" altLang="zh-CN" sz="1200" b="1" i="1" smtClean="0">
                            <a:solidFill>
                              <a:prstClr val="black"/>
                            </a:solidFill>
                            <a:latin typeface="Cambria Math" panose="02040503050406030204" pitchFamily="18" charset="0"/>
                          </a:rPr>
                        </m:ctrlPr>
                      </m:sSubPr>
                      <m:e>
                        <m:r>
                          <a:rPr lang="en-US" altLang="zh-CN" sz="1200" b="1" i="1">
                            <a:solidFill>
                              <a:prstClr val="black"/>
                            </a:solidFill>
                            <a:latin typeface="Cambria Math" panose="02040503050406030204" pitchFamily="18" charset="0"/>
                          </a:rPr>
                          <m:t>𝑺</m:t>
                        </m:r>
                      </m:e>
                      <m:sub>
                        <m:r>
                          <a:rPr lang="en-US" altLang="zh-CN" sz="1200" b="1" i="1">
                            <a:solidFill>
                              <a:prstClr val="black"/>
                            </a:solidFill>
                            <a:latin typeface="Cambria Math" panose="02040503050406030204" pitchFamily="18" charset="0"/>
                          </a:rPr>
                          <m:t>𝑨</m:t>
                        </m:r>
                      </m:sub>
                    </m:sSub>
                  </m:oMath>
                </a14:m>
                <a:r>
                  <a:rPr lang="zh-CN" altLang="en-US" dirty="0"/>
                  <a:t>中的算法算出它们的</a:t>
                </a:r>
                <a:r>
                  <a:rPr lang="en-US" altLang="zh-CN" dirty="0"/>
                  <a:t>fit</a:t>
                </a:r>
                <a:r>
                  <a:rPr lang="zh-CN" altLang="en-US" dirty="0"/>
                  <a:t>值，在</a:t>
                </a:r>
                <a:r>
                  <a:rPr lang="en-US" altLang="zh-CN" dirty="0"/>
                  <a:t>UE</a:t>
                </a:r>
                <a:r>
                  <a:rPr lang="zh-CN" altLang="en-US" dirty="0"/>
                  <a:t>策略下，目标算法性能指标与其它算法性能指标最小值的比值称作</a:t>
                </a:r>
                <a:r>
                  <a:rPr lang="en-US" altLang="zh-CN" dirty="0"/>
                  <a:t>UE(</a:t>
                </a:r>
                <a:r>
                  <a:rPr lang="en-US" altLang="zh-CN" dirty="0" err="1"/>
                  <a:t>Aj</a:t>
                </a:r>
                <a:r>
                  <a:rPr lang="en-US" altLang="zh-CN" dirty="0"/>
                  <a:t>)</a:t>
                </a:r>
                <a:r>
                  <a:rPr lang="zh-CN" altLang="en-US" dirty="0"/>
                  <a:t>的性能指标，指标值越小，函数越符合要求。对于</a:t>
                </a:r>
                <a:r>
                  <a:rPr lang="en-US" altLang="zh-CN" dirty="0"/>
                  <a:t>UD</a:t>
                </a:r>
                <a:r>
                  <a:rPr lang="zh-CN" altLang="en-US" dirty="0"/>
                  <a:t>而言，是和其它算法性能指标中的最大值作比值，而且是指标值越大，函数越符合要求。</a:t>
                </a:r>
              </a:p>
            </p:txBody>
          </p:sp>
        </mc:Choice>
        <mc:Fallback xmlns="">
          <p:sp>
            <p:nvSpPr>
              <p:cNvPr id="3" name="备注占位符 2"/>
              <p:cNvSpPr>
                <a:spLocks noGrp="1"/>
              </p:cNvSpPr>
              <p:nvPr>
                <p:ph type="body" idx="1"/>
              </p:nvPr>
            </p:nvSpPr>
            <p:spPr/>
            <p:txBody>
              <a:bodyPr/>
              <a:lstStyle/>
              <a:p>
                <a:r>
                  <a:rPr lang="zh-CN" altLang="en-US" dirty="0"/>
                  <a:t>对所有</a:t>
                </a:r>
                <a:r>
                  <a:rPr lang="en-US" altLang="zh-CN" sz="1200" b="1" i="0">
                    <a:solidFill>
                      <a:prstClr val="black"/>
                    </a:solidFill>
                    <a:latin typeface="Cambria Math" panose="02040503050406030204" pitchFamily="18" charset="0"/>
                  </a:rPr>
                  <a:t>𝑺</a:t>
                </a:r>
                <a:r>
                  <a:rPr lang="zh-CN" altLang="zh-CN" sz="1200" b="1" i="0">
                    <a:solidFill>
                      <a:prstClr val="black"/>
                    </a:solidFill>
                    <a:latin typeface="Cambria Math" panose="02040503050406030204" pitchFamily="18" charset="0"/>
                  </a:rPr>
                  <a:t>_</a:t>
                </a:r>
                <a:r>
                  <a:rPr lang="en-US" altLang="zh-CN" sz="1200" b="1" i="0">
                    <a:solidFill>
                      <a:prstClr val="black"/>
                    </a:solidFill>
                    <a:latin typeface="Cambria Math" panose="02040503050406030204" pitchFamily="18" charset="0"/>
                  </a:rPr>
                  <a:t>𝑨</a:t>
                </a:r>
                <a:r>
                  <a:rPr lang="zh-CN" altLang="en-US" dirty="0"/>
                  <a:t>中的算法算出它们的</a:t>
                </a:r>
                <a:r>
                  <a:rPr lang="en-US" altLang="zh-CN" dirty="0"/>
                  <a:t>fit</a:t>
                </a:r>
                <a:r>
                  <a:rPr lang="zh-CN" altLang="en-US" dirty="0"/>
                  <a:t>值，在</a:t>
                </a:r>
                <a:r>
                  <a:rPr lang="en-US" altLang="zh-CN" dirty="0"/>
                  <a:t>UE</a:t>
                </a:r>
                <a:r>
                  <a:rPr lang="zh-CN" altLang="en-US" dirty="0"/>
                  <a:t>策略下，目标算法适应度与其它算法适应度最小值的比值称作</a:t>
                </a:r>
                <a:r>
                  <a:rPr lang="en-US" altLang="zh-CN" dirty="0"/>
                  <a:t>UE(</a:t>
                </a:r>
                <a:r>
                  <a:rPr lang="en-US" altLang="zh-CN" dirty="0" err="1"/>
                  <a:t>Aj</a:t>
                </a:r>
                <a:r>
                  <a:rPr lang="en-US" altLang="zh-CN" dirty="0"/>
                  <a:t>)</a:t>
                </a:r>
                <a:r>
                  <a:rPr lang="zh-CN" altLang="en-US" dirty="0"/>
                  <a:t>的性能指标，指标值越小，目标函数越符合要求，适应度越大。对于</a:t>
                </a:r>
                <a:r>
                  <a:rPr lang="en-US" altLang="zh-CN" dirty="0"/>
                  <a:t>UD</a:t>
                </a:r>
                <a:r>
                  <a:rPr lang="zh-CN" altLang="en-US" dirty="0"/>
                  <a:t>而言，是和其它算法适应度中的最大值作比值，而且是指标值越大，函数越符合要求，适应度越大。</a:t>
                </a:r>
              </a:p>
            </p:txBody>
          </p:sp>
        </mc:Fallback>
      </mc:AlternateContent>
      <p:sp>
        <p:nvSpPr>
          <p:cNvPr id="4" name="灯片编号占位符 3"/>
          <p:cNvSpPr>
            <a:spLocks noGrp="1"/>
          </p:cNvSpPr>
          <p:nvPr>
            <p:ph type="sldNum" sz="quarter" idx="5"/>
          </p:nvPr>
        </p:nvSpPr>
        <p:spPr/>
        <p:txBody>
          <a:bodyPr/>
          <a:lstStyle/>
          <a:p>
            <a:fld id="{63FC19D2-4FDD-425D-BD10-B3D6F105F0C4}" type="slidenum">
              <a:rPr lang="zh-CN" altLang="en-US" smtClean="0"/>
              <a:t>17</a:t>
            </a:fld>
            <a:endParaRPr lang="zh-CN" altLang="en-US"/>
          </a:p>
        </p:txBody>
      </p:sp>
    </p:spTree>
    <p:extLst>
      <p:ext uri="{BB962C8B-B14F-4D97-AF65-F5344CB8AC3E}">
        <p14:creationId xmlns:p14="http://schemas.microsoft.com/office/powerpoint/2010/main" val="1873065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接下来我简要说说遗传编程的演化，上面所说的</a:t>
                </a:r>
                <a14:m>
                  <m:oMath xmlns:m="http://schemas.openxmlformats.org/officeDocument/2006/math">
                    <m:r>
                      <a:rPr lang="zh-CN" altLang="en-US" dirty="0">
                        <a:latin typeface="Cambria Math" panose="02040503050406030204" pitchFamily="18" charset="0"/>
                      </a:rPr>
                      <m:t>性能</m:t>
                    </m:r>
                  </m:oMath>
                </a14:m>
                <a:r>
                  <a:rPr lang="zh-CN" altLang="en-US" dirty="0"/>
                  <a:t>指标将会作为遗传编程个体的适应度。个体初始化时，每个节点随机选择生成常数，变量或函数。这是本文的函数集</a:t>
                </a:r>
              </a:p>
            </p:txBody>
          </p:sp>
        </mc:Choice>
        <mc:Fallback xmlns="">
          <p:sp>
            <p:nvSpPr>
              <p:cNvPr id="3" name="备注占位符 2"/>
              <p:cNvSpPr>
                <a:spLocks noGrp="1"/>
              </p:cNvSpPr>
              <p:nvPr>
                <p:ph type="body" idx="1"/>
              </p:nvPr>
            </p:nvSpPr>
            <p:spPr/>
            <p:txBody>
              <a:bodyPr/>
              <a:lstStyle/>
              <a:p>
                <a:r>
                  <a:rPr lang="zh-CN" altLang="en-US" dirty="0"/>
                  <a:t>接下来我简要说说遗传编程的演化，上面所说的</a:t>
                </a:r>
                <a:r>
                  <a:rPr lang="zh-CN" altLang="zh-CN" sz="1200" i="0">
                    <a:solidFill>
                      <a:prstClr val="black"/>
                    </a:solidFill>
                    <a:latin typeface="Cambria Math" panose="02040503050406030204" pitchFamily="18" charset="0"/>
                  </a:rPr>
                  <a:t>〖</a:t>
                </a:r>
                <a:r>
                  <a:rPr lang="en-US" altLang="zh-CN" sz="1200" i="0">
                    <a:solidFill>
                      <a:prstClr val="black"/>
                    </a:solidFill>
                    <a:latin typeface="Cambria Math" panose="02040503050406030204" pitchFamily="18" charset="0"/>
                  </a:rPr>
                  <a:t>𝑓𝑖𝑡</a:t>
                </a:r>
                <a:r>
                  <a:rPr lang="zh-CN" altLang="zh-CN" sz="1200" i="0">
                    <a:solidFill>
                      <a:prstClr val="black"/>
                    </a:solidFill>
                    <a:latin typeface="Cambria Math" panose="02040503050406030204" pitchFamily="18" charset="0"/>
                  </a:rPr>
                  <a:t>〗_(</a:t>
                </a:r>
                <a:r>
                  <a:rPr lang="en-US" altLang="zh-CN" sz="1200" b="0" i="0">
                    <a:solidFill>
                      <a:prstClr val="black"/>
                    </a:solidFill>
                    <a:latin typeface="Cambria Math" panose="02040503050406030204" pitchFamily="18" charset="0"/>
                  </a:rPr>
                  <a:t>𝑈𝐸(</a:t>
                </a:r>
                <a:r>
                  <a:rPr lang="en-US" altLang="zh-CN" sz="1200" i="0">
                    <a:solidFill>
                      <a:prstClr val="black"/>
                    </a:solidFill>
                    <a:latin typeface="Cambria Math" panose="02040503050406030204" pitchFamily="18" charset="0"/>
                  </a:rPr>
                  <a:t>𝐴</a:t>
                </a:r>
                <a:r>
                  <a:rPr lang="zh-CN" altLang="zh-CN" sz="1200" i="0">
                    <a:solidFill>
                      <a:prstClr val="black"/>
                    </a:solidFill>
                    <a:latin typeface="Cambria Math" panose="02040503050406030204" pitchFamily="18" charset="0"/>
                  </a:rPr>
                  <a:t>_</a:t>
                </a:r>
                <a:r>
                  <a:rPr lang="en-US" altLang="zh-CN" sz="1200" i="0">
                    <a:solidFill>
                      <a:prstClr val="black"/>
                    </a:solidFill>
                    <a:latin typeface="Cambria Math" panose="02040503050406030204" pitchFamily="18" charset="0"/>
                  </a:rPr>
                  <a:t>𝑗</a:t>
                </a:r>
                <a:r>
                  <a:rPr lang="en-US" altLang="zh-CN" sz="1200" b="0" i="0">
                    <a:solidFill>
                      <a:prstClr val="black"/>
                    </a:solidFill>
                    <a:latin typeface="Cambria Math" panose="02040503050406030204" pitchFamily="18" charset="0"/>
                  </a:rPr>
                  <a:t>)</a:t>
                </a:r>
                <a:r>
                  <a:rPr lang="zh-CN" altLang="zh-CN" sz="1200" b="0" i="0">
                    <a:solidFill>
                      <a:prstClr val="black"/>
                    </a:solidFill>
                    <a:latin typeface="Cambria Math" panose="02040503050406030204" pitchFamily="18" charset="0"/>
                  </a:rPr>
                  <a:t>)</a:t>
                </a:r>
                <a:r>
                  <a:rPr lang="zh-CN" altLang="en-US" dirty="0"/>
                  <a:t>会转化为遗传编程个体的适应度。个体初始化时，每个节点随机选择生成常数，变量或函数。本文策略是函数从这五个函数中选择</a:t>
                </a:r>
              </a:p>
            </p:txBody>
          </p:sp>
        </mc:Fallback>
      </mc:AlternateContent>
      <p:sp>
        <p:nvSpPr>
          <p:cNvPr id="4" name="灯片编号占位符 3"/>
          <p:cNvSpPr>
            <a:spLocks noGrp="1"/>
          </p:cNvSpPr>
          <p:nvPr>
            <p:ph type="sldNum" sz="quarter" idx="5"/>
          </p:nvPr>
        </p:nvSpPr>
        <p:spPr/>
        <p:txBody>
          <a:bodyPr/>
          <a:lstStyle/>
          <a:p>
            <a:fld id="{63FC19D2-4FDD-425D-BD10-B3D6F105F0C4}" type="slidenum">
              <a:rPr lang="zh-CN" altLang="en-US" smtClean="0"/>
              <a:t>18</a:t>
            </a:fld>
            <a:endParaRPr lang="zh-CN" altLang="en-US"/>
          </a:p>
        </p:txBody>
      </p:sp>
    </p:spTree>
    <p:extLst>
      <p:ext uri="{BB962C8B-B14F-4D97-AF65-F5344CB8AC3E}">
        <p14:creationId xmlns:p14="http://schemas.microsoft.com/office/powerpoint/2010/main" val="3458778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初始种群生成后，每个个体对应的函数要经过一定的处理，之后这些函数作为目标问题，使用</a:t>
            </a:r>
            <a:r>
              <a:rPr lang="en-US" altLang="zh-CN" dirty="0"/>
              <a:t>SA</a:t>
            </a:r>
            <a:r>
              <a:rPr lang="zh-CN" altLang="en-US" dirty="0"/>
              <a:t>中算法进行计算得到适应度，影响种群进化时的交叉，变异及淘汰策略。进化一定代数之后，取种群中的最优个体作为</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UE/UD</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问题最终表达式</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19</a:t>
            </a:fld>
            <a:endParaRPr lang="zh-CN" altLang="en-US"/>
          </a:p>
        </p:txBody>
      </p:sp>
    </p:spTree>
    <p:extLst>
      <p:ext uri="{BB962C8B-B14F-4D97-AF65-F5344CB8AC3E}">
        <p14:creationId xmlns:p14="http://schemas.microsoft.com/office/powerpoint/2010/main" val="3901537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这是我今天要讲的几项</a:t>
            </a:r>
          </a:p>
        </p:txBody>
      </p:sp>
      <p:sp>
        <p:nvSpPr>
          <p:cNvPr id="4" name="灯片编号占位符 3"/>
          <p:cNvSpPr>
            <a:spLocks noGrp="1"/>
          </p:cNvSpPr>
          <p:nvPr>
            <p:ph type="sldNum" sz="quarter" idx="5"/>
          </p:nvPr>
        </p:nvSpPr>
        <p:spPr/>
        <p:txBody>
          <a:bodyPr/>
          <a:lstStyle/>
          <a:p>
            <a:fld id="{63FC19D2-4FDD-425D-BD10-B3D6F105F0C4}" type="slidenum">
              <a:rPr lang="zh-CN" altLang="en-US" smtClean="0"/>
              <a:t>2</a:t>
            </a:fld>
            <a:endParaRPr lang="zh-CN" altLang="en-US"/>
          </a:p>
        </p:txBody>
      </p:sp>
    </p:spTree>
    <p:extLst>
      <p:ext uri="{BB962C8B-B14F-4D97-AF65-F5344CB8AC3E}">
        <p14:creationId xmlns:p14="http://schemas.microsoft.com/office/powerpoint/2010/main" val="1789040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接下来是实验结果的展示</a:t>
            </a:r>
          </a:p>
        </p:txBody>
      </p:sp>
      <p:sp>
        <p:nvSpPr>
          <p:cNvPr id="4" name="灯片编号占位符 3"/>
          <p:cNvSpPr>
            <a:spLocks noGrp="1"/>
          </p:cNvSpPr>
          <p:nvPr>
            <p:ph type="sldNum" sz="quarter" idx="5"/>
          </p:nvPr>
        </p:nvSpPr>
        <p:spPr/>
        <p:txBody>
          <a:bodyPr/>
          <a:lstStyle/>
          <a:p>
            <a:fld id="{63FC19D2-4FDD-425D-BD10-B3D6F105F0C4}" type="slidenum">
              <a:rPr lang="zh-CN" altLang="en-US" smtClean="0"/>
              <a:t>20</a:t>
            </a:fld>
            <a:endParaRPr lang="zh-CN" altLang="en-US"/>
          </a:p>
        </p:txBody>
      </p:sp>
    </p:spTree>
    <p:extLst>
      <p:ext uri="{BB962C8B-B14F-4D97-AF65-F5344CB8AC3E}">
        <p14:creationId xmlns:p14="http://schemas.microsoft.com/office/powerpoint/2010/main" val="1575250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本文</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SA</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算法集选用</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DE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GA</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PSO</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三个算法。这个表格列出了二维函数下的三个</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UE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问题。在</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UE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DE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）中，目标函数性能指标</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2.25%</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可以理解为求解</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UE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DE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）问题时，</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DE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算法的求解次数只有</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GA</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PSO</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的</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2.25%</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或更少，所以求解效果远好于</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GA</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算法和</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PSO</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算法。可见，问题对算法的性能影响还是很大的。</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21</a:t>
            </a:fld>
            <a:endParaRPr lang="zh-CN" altLang="en-US"/>
          </a:p>
        </p:txBody>
      </p:sp>
    </p:spTree>
    <p:extLst>
      <p:ext uri="{BB962C8B-B14F-4D97-AF65-F5344CB8AC3E}">
        <p14:creationId xmlns:p14="http://schemas.microsoft.com/office/powerpoint/2010/main" val="3739592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这个是</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10</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维条件下的实验结果，</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UE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GA</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UE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PSO</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）性能指标都得到了改善。然而，</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UE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DE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）的性能指标值反而增大了，其实是因为</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DE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算法适合在低维度的条件下求解问题。</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22</a:t>
            </a:fld>
            <a:endParaRPr lang="zh-CN" altLang="en-US"/>
          </a:p>
        </p:txBody>
      </p:sp>
    </p:spTree>
    <p:extLst>
      <p:ext uri="{BB962C8B-B14F-4D97-AF65-F5344CB8AC3E}">
        <p14:creationId xmlns:p14="http://schemas.microsoft.com/office/powerpoint/2010/main" val="2041449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这个是二维条件下的</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UD</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问题，指标值三个问题的性能指标都比较好。</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23</a:t>
            </a:fld>
            <a:endParaRPr lang="zh-CN" altLang="en-US"/>
          </a:p>
        </p:txBody>
      </p:sp>
    </p:spTree>
    <p:extLst>
      <p:ext uri="{BB962C8B-B14F-4D97-AF65-F5344CB8AC3E}">
        <p14:creationId xmlns:p14="http://schemas.microsoft.com/office/powerpoint/2010/main" val="571781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正常情况下实验进行到这里应该结束了，但是本文对二维</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UE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问题进行了再剖析。这个表格是各算法求解函数的信息汇总，我们发现</a:t>
            </a:r>
            <a:r>
              <a:rPr lang="en-US" altLang="zh-CN" sz="1200" dirty="0">
                <a:effectLst/>
                <a:latin typeface="Times New Roman" panose="02020603050405020304" pitchFamily="18" charset="0"/>
                <a:ea typeface="+mn-ea"/>
              </a:rPr>
              <a:t>UE(DE)</a:t>
            </a:r>
            <a:r>
              <a:rPr lang="zh-CN" altLang="en-US" sz="1200" dirty="0">
                <a:effectLst/>
                <a:latin typeface="Times New Roman" panose="02020603050405020304" pitchFamily="18" charset="0"/>
                <a:ea typeface="+mn-ea"/>
              </a:rPr>
              <a:t>性能指标主要是靠求解成功率，</a:t>
            </a:r>
            <a:r>
              <a:rPr lang="en-US" altLang="zh-CN" sz="1200" dirty="0">
                <a:effectLst/>
                <a:latin typeface="Times New Roman" panose="02020603050405020304" pitchFamily="18" charset="0"/>
                <a:ea typeface="+mn-ea"/>
              </a:rPr>
              <a:t>DE</a:t>
            </a:r>
            <a:r>
              <a:rPr lang="zh-CN" altLang="en-US" sz="1200" dirty="0">
                <a:effectLst/>
                <a:latin typeface="Times New Roman" panose="02020603050405020304" pitchFamily="18" charset="0"/>
                <a:ea typeface="+mn-ea"/>
              </a:rPr>
              <a:t>要高很多，</a:t>
            </a:r>
            <a:r>
              <a:rPr lang="en-US" altLang="zh-CN" sz="1200" dirty="0">
                <a:effectLst/>
                <a:latin typeface="Times New Roman" panose="02020603050405020304" pitchFamily="18" charset="0"/>
                <a:ea typeface="+mn-ea"/>
              </a:rPr>
              <a:t>UE</a:t>
            </a:r>
            <a:r>
              <a:rPr lang="zh-CN" altLang="en-US" sz="1200" dirty="0">
                <a:effectLst/>
                <a:latin typeface="Times New Roman" panose="02020603050405020304" pitchFamily="18" charset="0"/>
                <a:ea typeface="+mn-ea"/>
              </a:rPr>
              <a:t>（</a:t>
            </a:r>
            <a:r>
              <a:rPr lang="en-US" altLang="zh-CN" sz="1200" dirty="0">
                <a:effectLst/>
                <a:latin typeface="Times New Roman" panose="02020603050405020304" pitchFamily="18" charset="0"/>
                <a:ea typeface="+mn-ea"/>
              </a:rPr>
              <a:t>PSO</a:t>
            </a:r>
            <a:r>
              <a:rPr lang="zh-CN" altLang="en-US" sz="1200" dirty="0">
                <a:effectLst/>
                <a:latin typeface="Times New Roman" panose="02020603050405020304" pitchFamily="18" charset="0"/>
                <a:ea typeface="+mn-ea"/>
              </a:rPr>
              <a:t>）性能指标主要是靠平均执行次数</a:t>
            </a:r>
            <a:r>
              <a:rPr lang="en-US" altLang="zh-CN" sz="1200" dirty="0">
                <a:effectLst/>
                <a:latin typeface="Times New Roman" panose="02020603050405020304" pitchFamily="18" charset="0"/>
                <a:ea typeface="+mn-ea"/>
              </a:rPr>
              <a:t>PSO</a:t>
            </a:r>
            <a:r>
              <a:rPr lang="zh-CN" altLang="en-US" sz="1200" dirty="0">
                <a:effectLst/>
                <a:latin typeface="Times New Roman" panose="02020603050405020304" pitchFamily="18" charset="0"/>
                <a:ea typeface="+mn-ea"/>
              </a:rPr>
              <a:t>低很多。</a:t>
            </a:r>
            <a:r>
              <a:rPr lang="en-US" altLang="zh-CN" sz="1200" dirty="0">
                <a:effectLst/>
                <a:latin typeface="Times New Roman" panose="02020603050405020304" pitchFamily="18" charset="0"/>
                <a:ea typeface="+mn-ea"/>
              </a:rPr>
              <a:t>UE</a:t>
            </a:r>
            <a:r>
              <a:rPr lang="zh-CN" altLang="en-US" sz="1200" dirty="0">
                <a:effectLst/>
                <a:latin typeface="Times New Roman" panose="02020603050405020304" pitchFamily="18" charset="0"/>
                <a:ea typeface="+mn-ea"/>
              </a:rPr>
              <a:t>（</a:t>
            </a:r>
            <a:r>
              <a:rPr lang="en-US" altLang="zh-CN" sz="1200" dirty="0">
                <a:effectLst/>
                <a:latin typeface="Times New Roman" panose="02020603050405020304" pitchFamily="18" charset="0"/>
                <a:ea typeface="+mn-ea"/>
              </a:rPr>
              <a:t>GA</a:t>
            </a:r>
            <a:r>
              <a:rPr lang="zh-CN" altLang="en-US" sz="1200" dirty="0">
                <a:effectLst/>
                <a:latin typeface="Times New Roman" panose="02020603050405020304" pitchFamily="18" charset="0"/>
                <a:ea typeface="+mn-ea"/>
              </a:rPr>
              <a:t>）问题中两个因素都存在</a:t>
            </a:r>
            <a:endParaRPr lang="zh-CN" altLang="zh-CN" sz="1800" dirty="0">
              <a:effectLst/>
              <a:latin typeface="Times New Roman" panose="02020603050405020304" pitchFamily="18" charset="0"/>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24</a:t>
            </a:fld>
            <a:endParaRPr lang="zh-CN" altLang="en-US"/>
          </a:p>
        </p:txBody>
      </p:sp>
    </p:spTree>
    <p:extLst>
      <p:ext uri="{BB962C8B-B14F-4D97-AF65-F5344CB8AC3E}">
        <p14:creationId xmlns:p14="http://schemas.microsoft.com/office/powerpoint/2010/main" val="2941011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这个是</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UE(DE)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问题的函数图像。其在</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x1+x2=0</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处有一条明显折线，而最优解红色点在折线上。</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25</a:t>
            </a:fld>
            <a:endParaRPr lang="zh-CN" altLang="en-US"/>
          </a:p>
        </p:txBody>
      </p:sp>
    </p:spTree>
    <p:extLst>
      <p:ext uri="{BB962C8B-B14F-4D97-AF65-F5344CB8AC3E}">
        <p14:creationId xmlns:p14="http://schemas.microsoft.com/office/powerpoint/2010/main" val="4035196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图中</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DE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使用蓝色表示，在求解的时候，尽管一开始比较慢，但</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ga</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pso</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求解先后陷入停滞，最终只有</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de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算法到达绿色线，求解成功</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26</a:t>
            </a:fld>
            <a:endParaRPr lang="zh-CN" altLang="en-US"/>
          </a:p>
        </p:txBody>
      </p:sp>
    </p:spTree>
    <p:extLst>
      <p:ext uri="{BB962C8B-B14F-4D97-AF65-F5344CB8AC3E}">
        <p14:creationId xmlns:p14="http://schemas.microsoft.com/office/powerpoint/2010/main" val="1368053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动画中，</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de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算法先将种群个体拟合在这条折线上，再逐渐跳动寻找最优解，因此求解效果比其他两个算法理想。右边动图是将左边最优解局部放大了。等一下再看一遍这两个图。</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27</a:t>
            </a:fld>
            <a:endParaRPr lang="zh-CN" altLang="en-US"/>
          </a:p>
        </p:txBody>
      </p:sp>
    </p:spTree>
    <p:extLst>
      <p:ext uri="{BB962C8B-B14F-4D97-AF65-F5344CB8AC3E}">
        <p14:creationId xmlns:p14="http://schemas.microsoft.com/office/powerpoint/2010/main" val="1161841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观察</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UE(GA)</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的函数图像，图像有一条弯的折线：</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𝑋</m:t>
                        </m:r>
                      </m:e>
                      <m:sub>
                        <m:r>
                          <a:rPr lang="en-US" altLang="zh-CN" sz="1200" i="1" kern="1200">
                            <a:solidFill>
                              <a:schemeClr val="tx1"/>
                            </a:solidFill>
                            <a:effectLst/>
                            <a:latin typeface="Cambria Math" panose="02040503050406030204" pitchFamily="18" charset="0"/>
                            <a:ea typeface="+mn-ea"/>
                            <a:cs typeface="+mn-cs"/>
                          </a:rPr>
                          <m:t>2</m:t>
                        </m:r>
                      </m:sub>
                    </m:sSub>
                    <m:r>
                      <a:rPr lang="en-US" altLang="zh-CN" sz="1200" kern="1200">
                        <a:solidFill>
                          <a:schemeClr val="tx1"/>
                        </a:solidFill>
                        <a:effectLst/>
                        <a:latin typeface="Cambria Math" panose="02040503050406030204" pitchFamily="18" charset="0"/>
                        <a:ea typeface="+mn-ea"/>
                        <a:cs typeface="+mn-cs"/>
                      </a:rPr>
                      <m:t>+</m:t>
                    </m:r>
                    <m:func>
                      <m:funcPr>
                        <m:ctrlPr>
                          <a:rPr lang="zh-CN" altLang="zh-CN" sz="1200" i="1" kern="1200">
                            <a:solidFill>
                              <a:schemeClr val="tx1"/>
                            </a:solidFill>
                            <a:effectLst/>
                            <a:latin typeface="Cambria Math" panose="02040503050406030204" pitchFamily="18" charset="0"/>
                            <a:ea typeface="+mn-ea"/>
                            <a:cs typeface="+mn-cs"/>
                          </a:rPr>
                        </m:ctrlPr>
                      </m:funcPr>
                      <m:fName>
                        <m:r>
                          <m:rPr>
                            <m:sty m:val="p"/>
                          </m:rPr>
                          <a:rPr lang="en-US" altLang="zh-CN" sz="1200" kern="1200">
                            <a:solidFill>
                              <a:schemeClr val="tx1"/>
                            </a:solidFill>
                            <a:effectLst/>
                            <a:latin typeface="Cambria Math" panose="02040503050406030204" pitchFamily="18" charset="0"/>
                            <a:ea typeface="+mn-ea"/>
                            <a:cs typeface="+mn-cs"/>
                          </a:rPr>
                          <m:t>sin</m:t>
                        </m:r>
                      </m:fName>
                      <m:e>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𝑋</m:t>
                            </m:r>
                          </m:e>
                          <m:sub>
                            <m:r>
                              <a:rPr lang="en-US" altLang="zh-CN" sz="1200" i="1" kern="1200">
                                <a:solidFill>
                                  <a:schemeClr val="tx1"/>
                                </a:solidFill>
                                <a:effectLst/>
                                <a:latin typeface="Cambria Math" panose="02040503050406030204" pitchFamily="18" charset="0"/>
                                <a:ea typeface="+mn-ea"/>
                                <a:cs typeface="+mn-cs"/>
                              </a:rPr>
                              <m:t>1</m:t>
                            </m:r>
                          </m:sub>
                        </m:sSub>
                      </m:e>
                    </m:func>
                  </m:oMath>
                </a14:m>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=0,</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在这条线上所有点都是最优解</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观察</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UE(GA)</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的函数图像，图像有一条弯的折线：</a:t>
                </a:r>
                <a:r>
                  <a:rPr lang="en-US" altLang="zh-CN" sz="1200" i="0" kern="1200">
                    <a:solidFill>
                      <a:schemeClr val="tx1"/>
                    </a:solidFill>
                    <a:effectLst/>
                    <a:latin typeface="Cambria Math" panose="02040503050406030204" pitchFamily="18" charset="0"/>
                    <a:ea typeface="+mn-ea"/>
                    <a:cs typeface="+mn-cs"/>
                  </a:rPr>
                  <a:t>𝑋</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2+sin</a:t>
                </a:r>
                <a:r>
                  <a:rPr lang="zh-CN" altLang="zh-CN" sz="1200" i="0" kern="1200">
                    <a:solidFill>
                      <a:schemeClr val="tx1"/>
                    </a:solidFill>
                    <a:effectLst/>
                    <a:latin typeface="Cambria Math" panose="02040503050406030204" pitchFamily="18" charset="0"/>
                    <a:ea typeface="+mn-ea"/>
                    <a:cs typeface="+mn-cs"/>
                  </a:rPr>
                  <a:t>⁡〖</a:t>
                </a:r>
                <a:r>
                  <a:rPr lang="en-US" altLang="zh-CN" sz="1200" i="0" kern="1200">
                    <a:solidFill>
                      <a:schemeClr val="tx1"/>
                    </a:solidFill>
                    <a:effectLst/>
                    <a:latin typeface="Cambria Math" panose="02040503050406030204" pitchFamily="18" charset="0"/>
                    <a:ea typeface="+mn-ea"/>
                    <a:cs typeface="+mn-cs"/>
                  </a:rPr>
                  <a:t>𝑋</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1 </a:t>
                </a:r>
                <a:r>
                  <a:rPr lang="zh-CN" altLang="zh-CN" sz="1200" i="0" kern="1200">
                    <a:solidFill>
                      <a:schemeClr val="tx1"/>
                    </a:solidFill>
                    <a:effectLst/>
                    <a:latin typeface="Cambria Math" panose="02040503050406030204" pitchFamily="18" charset="0"/>
                    <a:ea typeface="+mn-ea"/>
                    <a:cs typeface="+mn-cs"/>
                  </a:rPr>
                  <a:t>〗</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=0,</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在这条线上所有点都是最优解</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mc:Fallback>
      </mc:AlternateContent>
      <p:sp>
        <p:nvSpPr>
          <p:cNvPr id="4" name="灯片编号占位符 3"/>
          <p:cNvSpPr>
            <a:spLocks noGrp="1"/>
          </p:cNvSpPr>
          <p:nvPr>
            <p:ph type="sldNum" sz="quarter" idx="5"/>
          </p:nvPr>
        </p:nvSpPr>
        <p:spPr/>
        <p:txBody>
          <a:bodyPr/>
          <a:lstStyle/>
          <a:p>
            <a:fld id="{63FC19D2-4FDD-425D-BD10-B3D6F105F0C4}" type="slidenum">
              <a:rPr lang="zh-CN" altLang="en-US" smtClean="0"/>
              <a:t>28</a:t>
            </a:fld>
            <a:endParaRPr lang="zh-CN" altLang="en-US"/>
          </a:p>
        </p:txBody>
      </p:sp>
    </p:spTree>
    <p:extLst>
      <p:ext uri="{BB962C8B-B14F-4D97-AF65-F5344CB8AC3E}">
        <p14:creationId xmlns:p14="http://schemas.microsoft.com/office/powerpoint/2010/main" val="562676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图中</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ga</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用橙色表示，由于折线不是直线，</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de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算法求解失败，</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ga</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算法和</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pso</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算法竞争时有略微的优势。</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29</a:t>
            </a:fld>
            <a:endParaRPr lang="zh-CN" altLang="en-US"/>
          </a:p>
        </p:txBody>
      </p:sp>
    </p:spTree>
    <p:extLst>
      <p:ext uri="{BB962C8B-B14F-4D97-AF65-F5344CB8AC3E}">
        <p14:creationId xmlns:p14="http://schemas.microsoft.com/office/powerpoint/2010/main" val="2661143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首先是研究内容与目标</a:t>
            </a:r>
          </a:p>
        </p:txBody>
      </p:sp>
      <p:sp>
        <p:nvSpPr>
          <p:cNvPr id="4" name="灯片编号占位符 3"/>
          <p:cNvSpPr>
            <a:spLocks noGrp="1"/>
          </p:cNvSpPr>
          <p:nvPr>
            <p:ph type="sldNum" sz="quarter" idx="5"/>
          </p:nvPr>
        </p:nvSpPr>
        <p:spPr/>
        <p:txBody>
          <a:bodyPr/>
          <a:lstStyle/>
          <a:p>
            <a:fld id="{63FC19D2-4FDD-425D-BD10-B3D6F105F0C4}" type="slidenum">
              <a:rPr lang="zh-CN" altLang="en-US" smtClean="0"/>
              <a:t>3</a:t>
            </a:fld>
            <a:endParaRPr lang="zh-CN" altLang="en-US"/>
          </a:p>
        </p:txBody>
      </p:sp>
    </p:spTree>
    <p:extLst>
      <p:ext uri="{BB962C8B-B14F-4D97-AF65-F5344CB8AC3E}">
        <p14:creationId xmlns:p14="http://schemas.microsoft.com/office/powerpoint/2010/main" val="3586229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动画中，</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ga</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算法用绿色表示，。。。求解还是比较快的。</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30</a:t>
            </a:fld>
            <a:endParaRPr lang="zh-CN" altLang="en-US"/>
          </a:p>
        </p:txBody>
      </p:sp>
    </p:spTree>
    <p:extLst>
      <p:ext uri="{BB962C8B-B14F-4D97-AF65-F5344CB8AC3E}">
        <p14:creationId xmlns:p14="http://schemas.microsoft.com/office/powerpoint/2010/main" val="403741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相比之下，</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UE(PSO)</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函数最优解在函数边界。</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31</a:t>
            </a:fld>
            <a:endParaRPr lang="zh-CN" altLang="en-US"/>
          </a:p>
        </p:txBody>
      </p:sp>
    </p:spTree>
    <p:extLst>
      <p:ext uri="{BB962C8B-B14F-4D97-AF65-F5344CB8AC3E}">
        <p14:creationId xmlns:p14="http://schemas.microsoft.com/office/powerpoint/2010/main" val="3702606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在这种问题条件下，</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pso</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算法只用了一次就求解成功了，因此这类问题性能指标非常好。</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32</a:t>
            </a:fld>
            <a:endParaRPr lang="zh-CN" altLang="en-US"/>
          </a:p>
        </p:txBody>
      </p:sp>
    </p:spTree>
    <p:extLst>
      <p:ext uri="{BB962C8B-B14F-4D97-AF65-F5344CB8AC3E}">
        <p14:creationId xmlns:p14="http://schemas.microsoft.com/office/powerpoint/2010/main" val="2358527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可以看到，</a:t>
            </a:r>
            <a:r>
              <a:rPr lang="en-US" altLang="zh-CN" sz="1200"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pso</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算法已经提前求解成功了。</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33</a:t>
            </a:fld>
            <a:endParaRPr lang="zh-CN" altLang="en-US"/>
          </a:p>
        </p:txBody>
      </p:sp>
    </p:spTree>
    <p:extLst>
      <p:ext uri="{BB962C8B-B14F-4D97-AF65-F5344CB8AC3E}">
        <p14:creationId xmlns:p14="http://schemas.microsoft.com/office/powerpoint/2010/main" val="28011716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这是从实验结果中得到一些结论，总结了三个算法适用的问题，具有实际应用价值。</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34</a:t>
            </a:fld>
            <a:endParaRPr lang="zh-CN" altLang="en-US"/>
          </a:p>
        </p:txBody>
      </p:sp>
    </p:spTree>
    <p:extLst>
      <p:ext uri="{BB962C8B-B14F-4D97-AF65-F5344CB8AC3E}">
        <p14:creationId xmlns:p14="http://schemas.microsoft.com/office/powerpoint/2010/main" val="3064902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好的，各位老师，我讲完了。</a:t>
            </a:r>
          </a:p>
        </p:txBody>
      </p:sp>
      <p:sp>
        <p:nvSpPr>
          <p:cNvPr id="4" name="灯片编号占位符 3"/>
          <p:cNvSpPr>
            <a:spLocks noGrp="1"/>
          </p:cNvSpPr>
          <p:nvPr>
            <p:ph type="sldNum" sz="quarter" idx="5"/>
          </p:nvPr>
        </p:nvSpPr>
        <p:spPr/>
        <p:txBody>
          <a:bodyPr/>
          <a:lstStyle/>
          <a:p>
            <a:fld id="{63FC19D2-4FDD-425D-BD10-B3D6F105F0C4}" type="slidenum">
              <a:rPr lang="zh-CN" altLang="en-US" smtClean="0"/>
              <a:t>35</a:t>
            </a:fld>
            <a:endParaRPr lang="zh-CN" altLang="en-US"/>
          </a:p>
        </p:txBody>
      </p:sp>
    </p:spTree>
    <p:extLst>
      <p:ext uri="{BB962C8B-B14F-4D97-AF65-F5344CB8AC3E}">
        <p14:creationId xmlns:p14="http://schemas.microsoft.com/office/powerpoint/2010/main" val="290096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优化问题通常指的是一维或多维条件下对函数求最大值最小值（的问题）。而连续指定义域连续。对于同一个目标问题，通常有许多算法可供选择。我们通常通过结果误差和算法的计算速度来评判算法的性能差异。</a:t>
            </a:r>
          </a:p>
        </p:txBody>
      </p:sp>
      <p:sp>
        <p:nvSpPr>
          <p:cNvPr id="4" name="灯片编号占位符 3"/>
          <p:cNvSpPr>
            <a:spLocks noGrp="1"/>
          </p:cNvSpPr>
          <p:nvPr>
            <p:ph type="sldNum" sz="quarter" idx="5"/>
          </p:nvPr>
        </p:nvSpPr>
        <p:spPr/>
        <p:txBody>
          <a:bodyPr/>
          <a:lstStyle/>
          <a:p>
            <a:fld id="{63FC19D2-4FDD-425D-BD10-B3D6F105F0C4}" type="slidenum">
              <a:rPr lang="zh-CN" altLang="en-US" smtClean="0"/>
              <a:t>4</a:t>
            </a:fld>
            <a:endParaRPr lang="zh-CN" altLang="en-US"/>
          </a:p>
        </p:txBody>
      </p:sp>
    </p:spTree>
    <p:extLst>
      <p:ext uri="{BB962C8B-B14F-4D97-AF65-F5344CB8AC3E}">
        <p14:creationId xmlns:p14="http://schemas.microsoft.com/office/powerpoint/2010/main" val="789744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然而，当遇到多个问题的时候，算法执行效果不同。在实际遇到问题的时候，由于没有一个算法绝对的好，通常要面临算法选择的难题。</a:t>
            </a:r>
          </a:p>
        </p:txBody>
      </p:sp>
      <p:sp>
        <p:nvSpPr>
          <p:cNvPr id="4" name="灯片编号占位符 3"/>
          <p:cNvSpPr>
            <a:spLocks noGrp="1"/>
          </p:cNvSpPr>
          <p:nvPr>
            <p:ph type="sldNum" sz="quarter" idx="5"/>
          </p:nvPr>
        </p:nvSpPr>
        <p:spPr/>
        <p:txBody>
          <a:bodyPr/>
          <a:lstStyle/>
          <a:p>
            <a:fld id="{63FC19D2-4FDD-425D-BD10-B3D6F105F0C4}" type="slidenum">
              <a:rPr lang="zh-CN" altLang="en-US" smtClean="0"/>
              <a:t>5</a:t>
            </a:fld>
            <a:endParaRPr lang="zh-CN" altLang="en-US"/>
          </a:p>
        </p:txBody>
      </p:sp>
    </p:spTree>
    <p:extLst>
      <p:ext uri="{BB962C8B-B14F-4D97-AF65-F5344CB8AC3E}">
        <p14:creationId xmlns:p14="http://schemas.microsoft.com/office/powerpoint/2010/main" val="1203164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17</a:t>
            </a:r>
            <a:r>
              <a:rPr lang="zh-CN" altLang="en-US" dirty="0"/>
              <a:t>年，在</a:t>
            </a:r>
            <a:r>
              <a:rPr lang="en-US" altLang="zh-CN" dirty="0"/>
              <a:t>IEEE CEC</a:t>
            </a:r>
            <a:r>
              <a:rPr lang="zh-CN" altLang="en-US" dirty="0"/>
              <a:t>会上对</a:t>
            </a:r>
            <a:r>
              <a:rPr lang="en-US" altLang="zh-CN" dirty="0"/>
              <a:t>CEC</a:t>
            </a:r>
            <a:r>
              <a:rPr lang="zh-CN" altLang="en-US" dirty="0"/>
              <a:t>各类竞赛的评判策略表示疑问，会上指出在比赛中，组织者每年用一个特定的基准问题来进行比赛。但是，不同的基准下算法的性能是不同的，可能存在不公平。因此，找到每个算法适合解决的一类问题也很重要</a:t>
            </a:r>
          </a:p>
        </p:txBody>
      </p:sp>
      <p:sp>
        <p:nvSpPr>
          <p:cNvPr id="4" name="灯片编号占位符 3"/>
          <p:cNvSpPr>
            <a:spLocks noGrp="1"/>
          </p:cNvSpPr>
          <p:nvPr>
            <p:ph type="sldNum" sz="quarter" idx="5"/>
          </p:nvPr>
        </p:nvSpPr>
        <p:spPr/>
        <p:txBody>
          <a:bodyPr/>
          <a:lstStyle/>
          <a:p>
            <a:fld id="{63FC19D2-4FDD-425D-BD10-B3D6F105F0C4}" type="slidenum">
              <a:rPr lang="zh-CN" altLang="en-US" smtClean="0"/>
              <a:t>6</a:t>
            </a:fld>
            <a:endParaRPr lang="zh-CN" altLang="en-US"/>
          </a:p>
        </p:txBody>
      </p:sp>
    </p:spTree>
    <p:extLst>
      <p:ext uri="{BB962C8B-B14F-4D97-AF65-F5344CB8AC3E}">
        <p14:creationId xmlns:p14="http://schemas.microsoft.com/office/powerpoint/2010/main" val="42474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本文研究的主要目标是：生成新的测试问题，使得指定算法求解问题效果好或不好。我们生成的不是单个解，而是一个问题</a:t>
            </a:r>
            <a:r>
              <a:rPr lang="en-US" altLang="zh-CN" dirty="0"/>
              <a:t>q</a:t>
            </a:r>
            <a:r>
              <a:rPr lang="zh-CN" altLang="en-US" dirty="0"/>
              <a:t>。由于最大和最小值的问题相互等效，我们只生成一个指定维度下的函数</a:t>
            </a:r>
            <a:r>
              <a:rPr lang="en-US" altLang="zh-CN" dirty="0"/>
              <a:t>f</a:t>
            </a:r>
            <a:r>
              <a:rPr lang="zh-CN" altLang="en-US" dirty="0"/>
              <a:t>，求其最小值，这个求</a:t>
            </a:r>
            <a:r>
              <a:rPr lang="en-US" altLang="zh-CN" dirty="0"/>
              <a:t>f</a:t>
            </a:r>
            <a:r>
              <a:rPr lang="zh-CN" altLang="en-US" dirty="0"/>
              <a:t>的最小值的问题就是</a:t>
            </a:r>
            <a:r>
              <a:rPr lang="en-US" altLang="zh-CN" dirty="0"/>
              <a:t>q</a:t>
            </a:r>
            <a:r>
              <a:rPr lang="zh-CN" altLang="en-US" dirty="0"/>
              <a:t>。那么生成的问题在指定算法下的性能远好于在其他算法下的性能，称这个问题是</a:t>
            </a:r>
            <a:r>
              <a:rPr lang="en-US" altLang="zh-CN" dirty="0"/>
              <a:t>UE</a:t>
            </a:r>
            <a:r>
              <a:rPr lang="zh-CN" altLang="en-US" dirty="0"/>
              <a:t>问题，反之称其为</a:t>
            </a:r>
            <a:r>
              <a:rPr lang="en-US" altLang="zh-CN" dirty="0"/>
              <a:t>UD</a:t>
            </a:r>
            <a:r>
              <a:rPr lang="zh-CN" altLang="en-US" dirty="0"/>
              <a:t>问题。</a:t>
            </a:r>
          </a:p>
        </p:txBody>
      </p:sp>
      <p:sp>
        <p:nvSpPr>
          <p:cNvPr id="4" name="灯片编号占位符 3"/>
          <p:cNvSpPr>
            <a:spLocks noGrp="1"/>
          </p:cNvSpPr>
          <p:nvPr>
            <p:ph type="sldNum" sz="quarter" idx="5"/>
          </p:nvPr>
        </p:nvSpPr>
        <p:spPr/>
        <p:txBody>
          <a:bodyPr/>
          <a:lstStyle/>
          <a:p>
            <a:fld id="{63FC19D2-4FDD-425D-BD10-B3D6F105F0C4}" type="slidenum">
              <a:rPr lang="zh-CN" altLang="en-US" smtClean="0"/>
              <a:t>7</a:t>
            </a:fld>
            <a:endParaRPr lang="zh-CN" altLang="en-US"/>
          </a:p>
        </p:txBody>
      </p:sp>
    </p:spTree>
    <p:extLst>
      <p:ext uri="{BB962C8B-B14F-4D97-AF65-F5344CB8AC3E}">
        <p14:creationId xmlns:p14="http://schemas.microsoft.com/office/powerpoint/2010/main" val="817348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讲一下本文的改进和创新点</a:t>
            </a:r>
          </a:p>
        </p:txBody>
      </p:sp>
      <p:sp>
        <p:nvSpPr>
          <p:cNvPr id="4" name="灯片编号占位符 3"/>
          <p:cNvSpPr>
            <a:spLocks noGrp="1"/>
          </p:cNvSpPr>
          <p:nvPr>
            <p:ph type="sldNum" sz="quarter" idx="5"/>
          </p:nvPr>
        </p:nvSpPr>
        <p:spPr/>
        <p:txBody>
          <a:bodyPr/>
          <a:lstStyle/>
          <a:p>
            <a:fld id="{63FC19D2-4FDD-425D-BD10-B3D6F105F0C4}" type="slidenum">
              <a:rPr lang="zh-CN" altLang="en-US" smtClean="0"/>
              <a:t>8</a:t>
            </a:fld>
            <a:endParaRPr lang="zh-CN" altLang="en-US"/>
          </a:p>
        </p:txBody>
      </p:sp>
    </p:spTree>
    <p:extLst>
      <p:ext uri="{BB962C8B-B14F-4D97-AF65-F5344CB8AC3E}">
        <p14:creationId xmlns:p14="http://schemas.microsoft.com/office/powerpoint/2010/main" val="477118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18</a:t>
            </a:r>
            <a:r>
              <a:rPr lang="zh-CN" altLang="en-US" dirty="0"/>
              <a:t>年，楼洋的一篇论文中也以问题演化为目的生成了一套算法，取得了很好的效果，本文在其基础上做了两个改进。</a:t>
            </a:r>
          </a:p>
        </p:txBody>
      </p:sp>
      <p:sp>
        <p:nvSpPr>
          <p:cNvPr id="4" name="灯片编号占位符 3"/>
          <p:cNvSpPr>
            <a:spLocks noGrp="1"/>
          </p:cNvSpPr>
          <p:nvPr>
            <p:ph type="sldNum" sz="quarter" idx="5"/>
          </p:nvPr>
        </p:nvSpPr>
        <p:spPr/>
        <p:txBody>
          <a:bodyPr/>
          <a:lstStyle/>
          <a:p>
            <a:fld id="{63FC19D2-4FDD-425D-BD10-B3D6F105F0C4}" type="slidenum">
              <a:rPr lang="zh-CN" altLang="en-US" smtClean="0"/>
              <a:t>9</a:t>
            </a:fld>
            <a:endParaRPr lang="zh-CN" altLang="en-US"/>
          </a:p>
        </p:txBody>
      </p:sp>
    </p:spTree>
    <p:extLst>
      <p:ext uri="{BB962C8B-B14F-4D97-AF65-F5344CB8AC3E}">
        <p14:creationId xmlns:p14="http://schemas.microsoft.com/office/powerpoint/2010/main" val="3893582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91D53A96-A9B7-42CE-95C0-4A48ABEAC11E}" type="datetimeFigureOut">
              <a:rPr lang="zh-CN" altLang="en-US" smtClean="0"/>
              <a:t>2020/6/7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D53A96-A9B7-42CE-95C0-4A48ABEAC11E}" type="datetimeFigureOut">
              <a:rPr lang="zh-CN" altLang="en-US" smtClean="0"/>
              <a:t>2020/6/7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D53A96-A9B7-42CE-95C0-4A48ABEAC11E}" type="datetimeFigureOut">
              <a:rPr lang="zh-CN" altLang="en-US" smtClean="0"/>
              <a:t>2020/6/7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D53A96-A9B7-42CE-95C0-4A48ABEAC11E}" type="datetimeFigureOut">
              <a:rPr lang="zh-CN" altLang="en-US" smtClean="0"/>
              <a:t>2020/6/7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1D53A96-A9B7-42CE-95C0-4A48ABEAC11E}" type="datetimeFigureOut">
              <a:rPr lang="zh-CN" altLang="en-US" smtClean="0"/>
              <a:t>2020/6/7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1D53A96-A9B7-42CE-95C0-4A48ABEAC11E}" type="datetimeFigureOut">
              <a:rPr lang="zh-CN" altLang="en-US" smtClean="0"/>
              <a:t>2020/6/7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8E7F7E-4CB1-4F59-B8E7-C74BFC400378}" type="slidenum">
              <a:rPr lang="zh-CN" altLang="en-US" smtClean="0"/>
              <a:t>‹#›</a:t>
            </a:fld>
            <a:endParaRPr lang="zh-CN" altLang="en-US"/>
          </a:p>
        </p:txBody>
      </p:sp>
      <p:sp>
        <p:nvSpPr>
          <p:cNvPr id="9" name="矩形 8"/>
          <p:cNvSpPr/>
          <p:nvPr userDrawn="1"/>
        </p:nvSpPr>
        <p:spPr>
          <a:xfrm>
            <a:off x="8867084" y="6393028"/>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1D53A96-A9B7-42CE-95C0-4A48ABEAC11E}" type="datetimeFigureOut">
              <a:rPr lang="zh-CN" altLang="en-US" smtClean="0"/>
              <a:t>2020/6/7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1D53A96-A9B7-42CE-95C0-4A48ABEAC11E}" type="datetimeFigureOut">
              <a:rPr lang="zh-CN" altLang="en-US" smtClean="0"/>
              <a:t>2020/6/7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1D53A96-A9B7-42CE-95C0-4A48ABEAC11E}" type="datetimeFigureOut">
              <a:rPr lang="zh-CN" altLang="en-US" smtClean="0"/>
              <a:t>2020/6/7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1D53A96-A9B7-42CE-95C0-4A48ABEAC11E}" type="datetimeFigureOut">
              <a:rPr lang="zh-CN" altLang="en-US" smtClean="0"/>
              <a:t>2020/6/7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1D53A96-A9B7-42CE-95C0-4A48ABEAC11E}" type="datetimeFigureOut">
              <a:rPr lang="zh-CN" altLang="en-US" smtClean="0"/>
              <a:t>2020/6/7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D53A96-A9B7-42CE-95C0-4A48ABEAC11E}" type="datetimeFigureOut">
              <a:rPr lang="zh-CN" altLang="en-US" smtClean="0"/>
              <a:t>2020/6/7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8E7F7E-4CB1-4F59-B8E7-C74BFC40037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6.gif"/><Relationship Id="rId4" Type="http://schemas.openxmlformats.org/officeDocument/2006/relationships/image" Target="../media/image35.gif"/></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2.gif"/><Relationship Id="rId4" Type="http://schemas.openxmlformats.org/officeDocument/2006/relationships/image" Target="../media/image41.gif"/></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40000"/>
                    </a14:imgEffect>
                    <a14:imgEffect>
                      <a14:saturation sat="0"/>
                    </a14:imgEffect>
                  </a14:imgLayer>
                </a14:imgProps>
              </a:ext>
              <a:ext uri="{28A0092B-C50C-407E-A947-70E740481C1C}">
                <a14:useLocalDpi xmlns:a14="http://schemas.microsoft.com/office/drawing/2010/main"/>
              </a:ext>
            </a:extLst>
          </a:blip>
          <a:srcRect/>
          <a:stretch>
            <a:fillRect/>
          </a:stretch>
        </p:blipFill>
        <p:spPr>
          <a:xfrm>
            <a:off x="-26272" y="-30954"/>
            <a:ext cx="12218272" cy="3429000"/>
          </a:xfrm>
          <a:prstGeom prst="rect">
            <a:avLst/>
          </a:prstGeom>
        </p:spPr>
      </p:pic>
      <p:sp>
        <p:nvSpPr>
          <p:cNvPr id="8" name="圆角矩形 7"/>
          <p:cNvSpPr/>
          <p:nvPr/>
        </p:nvSpPr>
        <p:spPr>
          <a:xfrm>
            <a:off x="673509" y="591959"/>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182617" y="4148816"/>
            <a:ext cx="1800493" cy="369332"/>
          </a:xfrm>
          <a:prstGeom prst="rect">
            <a:avLst/>
          </a:prstGeom>
          <a:noFill/>
        </p:spPr>
        <p:txBody>
          <a:bodyPr wrap="none" rtlCol="0" anchor="t">
            <a:spAutoFit/>
          </a:bodyPr>
          <a:lstStyle/>
          <a:p>
            <a:pPr algn="ctr"/>
            <a:r>
              <a:rPr lang="zh-CN" altLang="en-US" dirty="0"/>
              <a:t>答辩人：张金哲</a:t>
            </a:r>
          </a:p>
        </p:txBody>
      </p:sp>
      <p:sp>
        <p:nvSpPr>
          <p:cNvPr id="12" name="文本框 11">
            <a:extLst>
              <a:ext uri="{FF2B5EF4-FFF2-40B4-BE49-F238E27FC236}">
                <a16:creationId xmlns:a16="http://schemas.microsoft.com/office/drawing/2014/main" id="{D30EA00C-3AEE-452B-BBC9-E0CC5A4585B5}"/>
              </a:ext>
            </a:extLst>
          </p:cNvPr>
          <p:cNvSpPr txBox="1"/>
          <p:nvPr/>
        </p:nvSpPr>
        <p:spPr>
          <a:xfrm>
            <a:off x="2156460" y="2721114"/>
            <a:ext cx="7879080" cy="707886"/>
          </a:xfrm>
          <a:prstGeom prst="rect">
            <a:avLst/>
          </a:prstGeom>
          <a:noFill/>
        </p:spPr>
        <p:txBody>
          <a:bodyPr wrap="none" rtlCol="0">
            <a:spAutoFit/>
          </a:bodyPr>
          <a:lstStyle/>
          <a:p>
            <a:r>
              <a:rPr lang="zh-CN" altLang="en-US" sz="4000" dirty="0"/>
              <a:t>基于遗传编程的连续优化问题演化</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250" advTm="6517">
        <p:fade/>
      </p:transition>
    </mc:Choice>
    <mc:Fallback xmlns="">
      <p:transition advTm="6517">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2430643" cy="460375"/>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改进与创新点</a:t>
            </a:r>
          </a:p>
        </p:txBody>
      </p:sp>
      <p:pic>
        <p:nvPicPr>
          <p:cNvPr id="2" name="图片 1">
            <a:extLst>
              <a:ext uri="{FF2B5EF4-FFF2-40B4-BE49-F238E27FC236}">
                <a16:creationId xmlns:a16="http://schemas.microsoft.com/office/drawing/2014/main" id="{54B32BD3-360A-4D47-8134-71383010E63A}"/>
              </a:ext>
            </a:extLst>
          </p:cNvPr>
          <p:cNvPicPr>
            <a:picLocks noChangeAspect="1"/>
          </p:cNvPicPr>
          <p:nvPr/>
        </p:nvPicPr>
        <p:blipFill>
          <a:blip r:embed="rId3"/>
          <a:stretch>
            <a:fillRect/>
          </a:stretch>
        </p:blipFill>
        <p:spPr>
          <a:xfrm>
            <a:off x="815658" y="2262059"/>
            <a:ext cx="4593299" cy="3398534"/>
          </a:xfrm>
          <a:prstGeom prst="rect">
            <a:avLst/>
          </a:prstGeom>
        </p:spPr>
      </p:pic>
      <p:pic>
        <p:nvPicPr>
          <p:cNvPr id="3" name="图片 2">
            <a:extLst>
              <a:ext uri="{FF2B5EF4-FFF2-40B4-BE49-F238E27FC236}">
                <a16:creationId xmlns:a16="http://schemas.microsoft.com/office/drawing/2014/main" id="{F9BABC08-974C-4B31-8068-D966B5878C59}"/>
              </a:ext>
            </a:extLst>
          </p:cNvPr>
          <p:cNvPicPr>
            <a:picLocks noChangeAspect="1"/>
          </p:cNvPicPr>
          <p:nvPr/>
        </p:nvPicPr>
        <p:blipFill>
          <a:blip r:embed="rId4"/>
          <a:stretch>
            <a:fillRect/>
          </a:stretch>
        </p:blipFill>
        <p:spPr>
          <a:xfrm>
            <a:off x="6563874" y="2114527"/>
            <a:ext cx="4522493" cy="3693597"/>
          </a:xfrm>
          <a:prstGeom prst="rect">
            <a:avLst/>
          </a:prstGeom>
        </p:spPr>
      </p:pic>
      <p:sp>
        <p:nvSpPr>
          <p:cNvPr id="12" name="文本框 11">
            <a:extLst>
              <a:ext uri="{FF2B5EF4-FFF2-40B4-BE49-F238E27FC236}">
                <a16:creationId xmlns:a16="http://schemas.microsoft.com/office/drawing/2014/main" id="{695B8FE0-06D4-4EF9-A6FC-EB0AB90554B6}"/>
              </a:ext>
            </a:extLst>
          </p:cNvPr>
          <p:cNvSpPr txBox="1"/>
          <p:nvPr/>
        </p:nvSpPr>
        <p:spPr>
          <a:xfrm>
            <a:off x="4746912" y="1178276"/>
            <a:ext cx="2698175" cy="523220"/>
          </a:xfrm>
          <a:prstGeom prst="rect">
            <a:avLst/>
          </a:prstGeom>
          <a:noFill/>
          <a:ln w="28575">
            <a:noFill/>
          </a:ln>
        </p:spPr>
        <p:txBody>
          <a:bodyPr wrap="none" rtlCol="0">
            <a:spAutoFit/>
          </a:bodyPr>
          <a:lstStyle/>
          <a:p>
            <a:r>
              <a:rPr lang="zh-CN" altLang="zh-CN" sz="2800" dirty="0"/>
              <a:t>高斯景观生成器</a:t>
            </a:r>
            <a:endParaRPr lang="zh-CN" altLang="en-US" dirty="0"/>
          </a:p>
        </p:txBody>
      </p:sp>
    </p:spTree>
    <p:extLst>
      <p:ext uri="{BB962C8B-B14F-4D97-AF65-F5344CB8AC3E}">
        <p14:creationId xmlns:p14="http://schemas.microsoft.com/office/powerpoint/2010/main" val="5491264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2430643" cy="460375"/>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改进与创新点</a:t>
            </a:r>
          </a:p>
        </p:txBody>
      </p:sp>
      <p:pic>
        <p:nvPicPr>
          <p:cNvPr id="9" name="图片 8">
            <a:extLst>
              <a:ext uri="{FF2B5EF4-FFF2-40B4-BE49-F238E27FC236}">
                <a16:creationId xmlns:a16="http://schemas.microsoft.com/office/drawing/2014/main" id="{21DCA938-4046-4AC5-B60B-496F8CBD9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655" y="1763051"/>
            <a:ext cx="3636525" cy="3884940"/>
          </a:xfrm>
          <a:prstGeom prst="rect">
            <a:avLst/>
          </a:prstGeom>
        </p:spPr>
      </p:pic>
      <p:sp>
        <p:nvSpPr>
          <p:cNvPr id="14" name="文本框 13">
            <a:extLst>
              <a:ext uri="{FF2B5EF4-FFF2-40B4-BE49-F238E27FC236}">
                <a16:creationId xmlns:a16="http://schemas.microsoft.com/office/drawing/2014/main" id="{B8C80C54-642F-4D5E-AA28-2D3C9D1D29D1}"/>
              </a:ext>
            </a:extLst>
          </p:cNvPr>
          <p:cNvSpPr txBox="1"/>
          <p:nvPr/>
        </p:nvSpPr>
        <p:spPr>
          <a:xfrm>
            <a:off x="5284240" y="1178276"/>
            <a:ext cx="1851851" cy="584775"/>
          </a:xfrm>
          <a:prstGeom prst="rect">
            <a:avLst/>
          </a:prstGeom>
          <a:noFill/>
          <a:ln w="28575">
            <a:noFill/>
          </a:ln>
        </p:spPr>
        <p:txBody>
          <a:bodyPr wrap="square" rtlCol="0">
            <a:spAutoFit/>
          </a:bodyPr>
          <a:lstStyle/>
          <a:p>
            <a:r>
              <a:rPr lang="zh-CN" altLang="en-US" sz="3200" dirty="0"/>
              <a:t>遗传编程</a:t>
            </a:r>
          </a:p>
        </p:txBody>
      </p:sp>
      <p:pic>
        <p:nvPicPr>
          <p:cNvPr id="15" name="图片 14">
            <a:extLst>
              <a:ext uri="{FF2B5EF4-FFF2-40B4-BE49-F238E27FC236}">
                <a16:creationId xmlns:a16="http://schemas.microsoft.com/office/drawing/2014/main" id="{3D0E9BEF-0F96-49C7-971E-3E25F020CB5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856762" y="1943980"/>
            <a:ext cx="5575967" cy="3916673"/>
          </a:xfrm>
          <a:prstGeom prst="rect">
            <a:avLst/>
          </a:prstGeom>
          <a:noFill/>
          <a:ln>
            <a:noFill/>
          </a:ln>
        </p:spPr>
      </p:pic>
    </p:spTree>
    <p:extLst>
      <p:ext uri="{BB962C8B-B14F-4D97-AF65-F5344CB8AC3E}">
        <p14:creationId xmlns:p14="http://schemas.microsoft.com/office/powerpoint/2010/main" val="35173355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改进与创新点</a:t>
            </a:r>
          </a:p>
        </p:txBody>
      </p:sp>
      <p:sp>
        <p:nvSpPr>
          <p:cNvPr id="62" name="Shape 1439"/>
          <p:cNvSpPr/>
          <p:nvPr/>
        </p:nvSpPr>
        <p:spPr>
          <a:xfrm>
            <a:off x="5556981" y="3310489"/>
            <a:ext cx="926369" cy="814434"/>
          </a:xfrm>
          <a:custGeom>
            <a:avLst/>
            <a:gdLst/>
            <a:ahLst/>
            <a:cxnLst/>
            <a:rect l="0" t="0" r="0" b="0"/>
            <a:pathLst>
              <a:path w="120000" h="120000" extrusionOk="0">
                <a:moveTo>
                  <a:pt x="107640" y="57619"/>
                </a:moveTo>
                <a:lnTo>
                  <a:pt x="105609" y="57619"/>
                </a:lnTo>
                <a:lnTo>
                  <a:pt x="105449" y="55320"/>
                </a:lnTo>
                <a:lnTo>
                  <a:pt x="105340" y="53917"/>
                </a:lnTo>
                <a:lnTo>
                  <a:pt x="105206" y="52524"/>
                </a:lnTo>
                <a:lnTo>
                  <a:pt x="105030" y="51131"/>
                </a:lnTo>
                <a:lnTo>
                  <a:pt x="104837" y="49757"/>
                </a:lnTo>
                <a:lnTo>
                  <a:pt x="104610" y="48374"/>
                </a:lnTo>
                <a:lnTo>
                  <a:pt x="104367" y="47019"/>
                </a:lnTo>
                <a:lnTo>
                  <a:pt x="104082" y="45664"/>
                </a:lnTo>
                <a:lnTo>
                  <a:pt x="103771" y="44318"/>
                </a:lnTo>
                <a:lnTo>
                  <a:pt x="103444" y="42973"/>
                </a:lnTo>
                <a:lnTo>
                  <a:pt x="103083" y="41647"/>
                </a:lnTo>
                <a:lnTo>
                  <a:pt x="102697" y="40330"/>
                </a:lnTo>
                <a:lnTo>
                  <a:pt x="102278" y="39033"/>
                </a:lnTo>
                <a:lnTo>
                  <a:pt x="101841" y="37745"/>
                </a:lnTo>
                <a:lnTo>
                  <a:pt x="101380" y="36457"/>
                </a:lnTo>
                <a:lnTo>
                  <a:pt x="100885" y="35197"/>
                </a:lnTo>
                <a:lnTo>
                  <a:pt x="100365" y="33938"/>
                </a:lnTo>
                <a:lnTo>
                  <a:pt x="99819" y="32697"/>
                </a:lnTo>
                <a:lnTo>
                  <a:pt x="99257" y="31476"/>
                </a:lnTo>
                <a:lnTo>
                  <a:pt x="98661" y="30264"/>
                </a:lnTo>
                <a:lnTo>
                  <a:pt x="98040" y="29072"/>
                </a:lnTo>
                <a:lnTo>
                  <a:pt x="97394" y="27889"/>
                </a:lnTo>
                <a:lnTo>
                  <a:pt x="96731" y="26724"/>
                </a:lnTo>
                <a:lnTo>
                  <a:pt x="96026" y="25580"/>
                </a:lnTo>
                <a:lnTo>
                  <a:pt x="95313" y="24444"/>
                </a:lnTo>
                <a:lnTo>
                  <a:pt x="94566" y="23328"/>
                </a:lnTo>
                <a:lnTo>
                  <a:pt x="93803" y="22240"/>
                </a:lnTo>
                <a:lnTo>
                  <a:pt x="93022" y="21162"/>
                </a:lnTo>
                <a:lnTo>
                  <a:pt x="92208" y="20103"/>
                </a:lnTo>
                <a:lnTo>
                  <a:pt x="91369" y="19072"/>
                </a:lnTo>
                <a:lnTo>
                  <a:pt x="90513" y="18042"/>
                </a:lnTo>
                <a:lnTo>
                  <a:pt x="89632" y="17050"/>
                </a:lnTo>
                <a:lnTo>
                  <a:pt x="88726" y="16076"/>
                </a:lnTo>
                <a:lnTo>
                  <a:pt x="87795" y="15113"/>
                </a:lnTo>
                <a:lnTo>
                  <a:pt x="86855" y="14187"/>
                </a:lnTo>
                <a:lnTo>
                  <a:pt x="85890" y="13281"/>
                </a:lnTo>
                <a:lnTo>
                  <a:pt x="84917" y="12403"/>
                </a:lnTo>
                <a:lnTo>
                  <a:pt x="83926" y="11554"/>
                </a:lnTo>
                <a:lnTo>
                  <a:pt x="82911" y="10733"/>
                </a:lnTo>
                <a:lnTo>
                  <a:pt x="81887" y="9951"/>
                </a:lnTo>
                <a:lnTo>
                  <a:pt x="80855" y="9188"/>
                </a:lnTo>
                <a:lnTo>
                  <a:pt x="79807" y="8453"/>
                </a:lnTo>
                <a:lnTo>
                  <a:pt x="78741" y="7747"/>
                </a:lnTo>
                <a:lnTo>
                  <a:pt x="77658" y="7079"/>
                </a:lnTo>
                <a:lnTo>
                  <a:pt x="76568" y="6440"/>
                </a:lnTo>
                <a:lnTo>
                  <a:pt x="75468" y="5810"/>
                </a:lnTo>
                <a:lnTo>
                  <a:pt x="74352" y="5238"/>
                </a:lnTo>
                <a:lnTo>
                  <a:pt x="73220" y="4675"/>
                </a:lnTo>
                <a:lnTo>
                  <a:pt x="72095" y="4140"/>
                </a:lnTo>
                <a:lnTo>
                  <a:pt x="70946" y="3654"/>
                </a:lnTo>
                <a:lnTo>
                  <a:pt x="69788" y="3196"/>
                </a:lnTo>
                <a:lnTo>
                  <a:pt x="68621" y="2757"/>
                </a:lnTo>
                <a:lnTo>
                  <a:pt x="67447" y="2356"/>
                </a:lnTo>
                <a:lnTo>
                  <a:pt x="66263" y="1975"/>
                </a:lnTo>
                <a:lnTo>
                  <a:pt x="65063" y="1641"/>
                </a:lnTo>
                <a:lnTo>
                  <a:pt x="63872" y="1326"/>
                </a:lnTo>
                <a:lnTo>
                  <a:pt x="62664" y="1059"/>
                </a:lnTo>
                <a:lnTo>
                  <a:pt x="61447" y="811"/>
                </a:lnTo>
                <a:lnTo>
                  <a:pt x="60230" y="591"/>
                </a:lnTo>
                <a:lnTo>
                  <a:pt x="58997" y="410"/>
                </a:lnTo>
                <a:lnTo>
                  <a:pt x="57763" y="267"/>
                </a:lnTo>
                <a:lnTo>
                  <a:pt x="56530" y="143"/>
                </a:lnTo>
                <a:lnTo>
                  <a:pt x="55288" y="66"/>
                </a:lnTo>
                <a:lnTo>
                  <a:pt x="54038" y="19"/>
                </a:lnTo>
                <a:lnTo>
                  <a:pt x="52779" y="0"/>
                </a:lnTo>
                <a:lnTo>
                  <a:pt x="50077" y="85"/>
                </a:lnTo>
                <a:lnTo>
                  <a:pt x="47392" y="314"/>
                </a:lnTo>
                <a:lnTo>
                  <a:pt x="44757" y="696"/>
                </a:lnTo>
                <a:lnTo>
                  <a:pt x="42164" y="1221"/>
                </a:lnTo>
                <a:lnTo>
                  <a:pt x="39614" y="1898"/>
                </a:lnTo>
                <a:lnTo>
                  <a:pt x="37105" y="2700"/>
                </a:lnTo>
                <a:lnTo>
                  <a:pt x="34654" y="3644"/>
                </a:lnTo>
                <a:lnTo>
                  <a:pt x="32255" y="4722"/>
                </a:lnTo>
                <a:lnTo>
                  <a:pt x="29922" y="5925"/>
                </a:lnTo>
                <a:lnTo>
                  <a:pt x="27640" y="7251"/>
                </a:lnTo>
                <a:lnTo>
                  <a:pt x="25441" y="8701"/>
                </a:lnTo>
                <a:lnTo>
                  <a:pt x="23293" y="10266"/>
                </a:lnTo>
                <a:lnTo>
                  <a:pt x="21220" y="11936"/>
                </a:lnTo>
                <a:lnTo>
                  <a:pt x="19232" y="13720"/>
                </a:lnTo>
                <a:lnTo>
                  <a:pt x="17310" y="15618"/>
                </a:lnTo>
                <a:lnTo>
                  <a:pt x="15473" y="17594"/>
                </a:lnTo>
                <a:lnTo>
                  <a:pt x="13727" y="19693"/>
                </a:lnTo>
                <a:lnTo>
                  <a:pt x="12066" y="21868"/>
                </a:lnTo>
                <a:lnTo>
                  <a:pt x="10497" y="24139"/>
                </a:lnTo>
                <a:lnTo>
                  <a:pt x="9020" y="26486"/>
                </a:lnTo>
                <a:lnTo>
                  <a:pt x="7652" y="28928"/>
                </a:lnTo>
                <a:lnTo>
                  <a:pt x="6377" y="31428"/>
                </a:lnTo>
                <a:lnTo>
                  <a:pt x="5210" y="34024"/>
                </a:lnTo>
                <a:lnTo>
                  <a:pt x="4153" y="36686"/>
                </a:lnTo>
                <a:lnTo>
                  <a:pt x="3205" y="39414"/>
                </a:lnTo>
                <a:lnTo>
                  <a:pt x="2374" y="42200"/>
                </a:lnTo>
                <a:lnTo>
                  <a:pt x="1669" y="45044"/>
                </a:lnTo>
                <a:lnTo>
                  <a:pt x="1074" y="47944"/>
                </a:lnTo>
                <a:lnTo>
                  <a:pt x="612" y="50892"/>
                </a:lnTo>
                <a:lnTo>
                  <a:pt x="276" y="53898"/>
                </a:lnTo>
                <a:lnTo>
                  <a:pt x="75" y="56932"/>
                </a:lnTo>
                <a:lnTo>
                  <a:pt x="0" y="60023"/>
                </a:lnTo>
                <a:lnTo>
                  <a:pt x="67" y="63029"/>
                </a:lnTo>
                <a:lnTo>
                  <a:pt x="251" y="66006"/>
                </a:lnTo>
                <a:lnTo>
                  <a:pt x="587" y="68925"/>
                </a:lnTo>
                <a:lnTo>
                  <a:pt x="1023" y="71807"/>
                </a:lnTo>
                <a:lnTo>
                  <a:pt x="1585" y="74650"/>
                </a:lnTo>
                <a:lnTo>
                  <a:pt x="2257" y="77427"/>
                </a:lnTo>
                <a:lnTo>
                  <a:pt x="3054" y="80155"/>
                </a:lnTo>
                <a:lnTo>
                  <a:pt x="3952" y="82827"/>
                </a:lnTo>
                <a:lnTo>
                  <a:pt x="4967" y="85422"/>
                </a:lnTo>
                <a:lnTo>
                  <a:pt x="6075" y="87970"/>
                </a:lnTo>
                <a:lnTo>
                  <a:pt x="7291" y="90431"/>
                </a:lnTo>
                <a:lnTo>
                  <a:pt x="8600" y="92836"/>
                </a:lnTo>
                <a:lnTo>
                  <a:pt x="10010" y="95154"/>
                </a:lnTo>
                <a:lnTo>
                  <a:pt x="11504" y="97396"/>
                </a:lnTo>
                <a:lnTo>
                  <a:pt x="13089" y="99553"/>
                </a:lnTo>
                <a:lnTo>
                  <a:pt x="14768" y="101614"/>
                </a:lnTo>
                <a:lnTo>
                  <a:pt x="16513" y="103589"/>
                </a:lnTo>
                <a:lnTo>
                  <a:pt x="18342" y="105478"/>
                </a:lnTo>
                <a:lnTo>
                  <a:pt x="20264" y="107262"/>
                </a:lnTo>
                <a:lnTo>
                  <a:pt x="22236" y="108951"/>
                </a:lnTo>
                <a:lnTo>
                  <a:pt x="24292" y="110535"/>
                </a:lnTo>
                <a:lnTo>
                  <a:pt x="26414" y="112004"/>
                </a:lnTo>
                <a:lnTo>
                  <a:pt x="28588" y="113368"/>
                </a:lnTo>
                <a:lnTo>
                  <a:pt x="30837" y="114609"/>
                </a:lnTo>
                <a:lnTo>
                  <a:pt x="33136" y="115735"/>
                </a:lnTo>
                <a:lnTo>
                  <a:pt x="35494" y="116746"/>
                </a:lnTo>
                <a:lnTo>
                  <a:pt x="37893" y="117614"/>
                </a:lnTo>
                <a:lnTo>
                  <a:pt x="40360" y="118358"/>
                </a:lnTo>
                <a:lnTo>
                  <a:pt x="42852" y="118979"/>
                </a:lnTo>
                <a:lnTo>
                  <a:pt x="45395" y="119456"/>
                </a:lnTo>
                <a:lnTo>
                  <a:pt x="47979" y="119799"/>
                </a:lnTo>
                <a:lnTo>
                  <a:pt x="50589" y="120000"/>
                </a:lnTo>
                <a:lnTo>
                  <a:pt x="50589" y="103617"/>
                </a:lnTo>
                <a:lnTo>
                  <a:pt x="48718" y="103436"/>
                </a:lnTo>
                <a:lnTo>
                  <a:pt x="46863" y="103169"/>
                </a:lnTo>
                <a:lnTo>
                  <a:pt x="45043" y="102797"/>
                </a:lnTo>
                <a:lnTo>
                  <a:pt x="43255" y="102320"/>
                </a:lnTo>
                <a:lnTo>
                  <a:pt x="41493" y="101757"/>
                </a:lnTo>
                <a:lnTo>
                  <a:pt x="39765" y="101108"/>
                </a:lnTo>
                <a:lnTo>
                  <a:pt x="38078" y="100364"/>
                </a:lnTo>
                <a:lnTo>
                  <a:pt x="36442" y="99524"/>
                </a:lnTo>
                <a:lnTo>
                  <a:pt x="34822" y="98608"/>
                </a:lnTo>
                <a:lnTo>
                  <a:pt x="33270" y="97616"/>
                </a:lnTo>
                <a:lnTo>
                  <a:pt x="31751" y="96538"/>
                </a:lnTo>
                <a:lnTo>
                  <a:pt x="30283" y="95383"/>
                </a:lnTo>
                <a:lnTo>
                  <a:pt x="28865" y="94152"/>
                </a:lnTo>
                <a:lnTo>
                  <a:pt x="27497" y="92855"/>
                </a:lnTo>
                <a:lnTo>
                  <a:pt x="26188" y="91490"/>
                </a:lnTo>
                <a:lnTo>
                  <a:pt x="24938" y="90050"/>
                </a:lnTo>
                <a:lnTo>
                  <a:pt x="23746" y="88542"/>
                </a:lnTo>
                <a:lnTo>
                  <a:pt x="22605" y="86987"/>
                </a:lnTo>
                <a:lnTo>
                  <a:pt x="21539" y="85365"/>
                </a:lnTo>
                <a:lnTo>
                  <a:pt x="20532" y="83686"/>
                </a:lnTo>
                <a:lnTo>
                  <a:pt x="19593" y="81959"/>
                </a:lnTo>
                <a:lnTo>
                  <a:pt x="18728" y="80174"/>
                </a:lnTo>
                <a:lnTo>
                  <a:pt x="17940" y="78333"/>
                </a:lnTo>
                <a:lnTo>
                  <a:pt x="17218" y="76463"/>
                </a:lnTo>
                <a:lnTo>
                  <a:pt x="16572" y="74536"/>
                </a:lnTo>
                <a:lnTo>
                  <a:pt x="16001" y="72561"/>
                </a:lnTo>
                <a:lnTo>
                  <a:pt x="15523" y="70566"/>
                </a:lnTo>
                <a:lnTo>
                  <a:pt x="15120" y="68515"/>
                </a:lnTo>
                <a:lnTo>
                  <a:pt x="14801" y="66445"/>
                </a:lnTo>
                <a:lnTo>
                  <a:pt x="14575" y="64326"/>
                </a:lnTo>
                <a:lnTo>
                  <a:pt x="14440" y="62189"/>
                </a:lnTo>
                <a:lnTo>
                  <a:pt x="14390" y="60023"/>
                </a:lnTo>
                <a:lnTo>
                  <a:pt x="14449" y="57791"/>
                </a:lnTo>
                <a:lnTo>
                  <a:pt x="14591" y="55568"/>
                </a:lnTo>
                <a:lnTo>
                  <a:pt x="14835" y="53383"/>
                </a:lnTo>
                <a:lnTo>
                  <a:pt x="15179" y="51236"/>
                </a:lnTo>
                <a:lnTo>
                  <a:pt x="15607" y="49118"/>
                </a:lnTo>
                <a:lnTo>
                  <a:pt x="16119" y="47057"/>
                </a:lnTo>
                <a:lnTo>
                  <a:pt x="16723" y="45025"/>
                </a:lnTo>
                <a:lnTo>
                  <a:pt x="17419" y="43050"/>
                </a:lnTo>
                <a:lnTo>
                  <a:pt x="18183" y="41113"/>
                </a:lnTo>
                <a:lnTo>
                  <a:pt x="19030" y="39223"/>
                </a:lnTo>
                <a:lnTo>
                  <a:pt x="19962" y="37401"/>
                </a:lnTo>
                <a:lnTo>
                  <a:pt x="20960" y="35626"/>
                </a:lnTo>
                <a:lnTo>
                  <a:pt x="22026" y="33919"/>
                </a:lnTo>
                <a:lnTo>
                  <a:pt x="23167" y="32268"/>
                </a:lnTo>
                <a:lnTo>
                  <a:pt x="24384" y="30684"/>
                </a:lnTo>
                <a:lnTo>
                  <a:pt x="25651" y="29167"/>
                </a:lnTo>
                <a:lnTo>
                  <a:pt x="26985" y="27726"/>
                </a:lnTo>
                <a:lnTo>
                  <a:pt x="28378" y="26343"/>
                </a:lnTo>
                <a:lnTo>
                  <a:pt x="29830" y="25045"/>
                </a:lnTo>
                <a:lnTo>
                  <a:pt x="31332" y="23824"/>
                </a:lnTo>
                <a:lnTo>
                  <a:pt x="32892" y="22698"/>
                </a:lnTo>
                <a:lnTo>
                  <a:pt x="34495" y="21639"/>
                </a:lnTo>
                <a:lnTo>
                  <a:pt x="36156" y="20675"/>
                </a:lnTo>
                <a:lnTo>
                  <a:pt x="37851" y="19798"/>
                </a:lnTo>
                <a:lnTo>
                  <a:pt x="39597" y="19015"/>
                </a:lnTo>
                <a:lnTo>
                  <a:pt x="41376" y="18328"/>
                </a:lnTo>
                <a:lnTo>
                  <a:pt x="43205" y="17746"/>
                </a:lnTo>
                <a:lnTo>
                  <a:pt x="45059" y="17250"/>
                </a:lnTo>
                <a:lnTo>
                  <a:pt x="46947" y="16859"/>
                </a:lnTo>
                <a:lnTo>
                  <a:pt x="48860" y="16592"/>
                </a:lnTo>
                <a:lnTo>
                  <a:pt x="50807" y="16420"/>
                </a:lnTo>
                <a:lnTo>
                  <a:pt x="52779" y="16363"/>
                </a:lnTo>
                <a:lnTo>
                  <a:pt x="54600" y="16401"/>
                </a:lnTo>
                <a:lnTo>
                  <a:pt x="56396" y="16554"/>
                </a:lnTo>
                <a:lnTo>
                  <a:pt x="58166" y="16792"/>
                </a:lnTo>
                <a:lnTo>
                  <a:pt x="59920" y="17107"/>
                </a:lnTo>
                <a:lnTo>
                  <a:pt x="61640" y="17536"/>
                </a:lnTo>
                <a:lnTo>
                  <a:pt x="63335" y="18032"/>
                </a:lnTo>
                <a:lnTo>
                  <a:pt x="65005" y="18624"/>
                </a:lnTo>
                <a:lnTo>
                  <a:pt x="66633" y="19282"/>
                </a:lnTo>
                <a:lnTo>
                  <a:pt x="68227" y="20046"/>
                </a:lnTo>
                <a:lnTo>
                  <a:pt x="69796" y="20876"/>
                </a:lnTo>
                <a:lnTo>
                  <a:pt x="71315" y="21773"/>
                </a:lnTo>
                <a:lnTo>
                  <a:pt x="72800" y="22746"/>
                </a:lnTo>
                <a:lnTo>
                  <a:pt x="74243" y="23805"/>
                </a:lnTo>
                <a:lnTo>
                  <a:pt x="75645" y="24921"/>
                </a:lnTo>
                <a:lnTo>
                  <a:pt x="76996" y="26114"/>
                </a:lnTo>
                <a:lnTo>
                  <a:pt x="78296" y="27373"/>
                </a:lnTo>
                <a:lnTo>
                  <a:pt x="79555" y="28700"/>
                </a:lnTo>
                <a:lnTo>
                  <a:pt x="80755" y="30073"/>
                </a:lnTo>
                <a:lnTo>
                  <a:pt x="81896" y="31524"/>
                </a:lnTo>
                <a:lnTo>
                  <a:pt x="82995" y="33031"/>
                </a:lnTo>
                <a:lnTo>
                  <a:pt x="84027" y="34586"/>
                </a:lnTo>
                <a:lnTo>
                  <a:pt x="85001" y="36189"/>
                </a:lnTo>
                <a:lnTo>
                  <a:pt x="85898" y="37859"/>
                </a:lnTo>
                <a:lnTo>
                  <a:pt x="86746" y="39567"/>
                </a:lnTo>
                <a:lnTo>
                  <a:pt x="87535" y="41332"/>
                </a:lnTo>
                <a:lnTo>
                  <a:pt x="88231" y="43145"/>
                </a:lnTo>
                <a:lnTo>
                  <a:pt x="88869" y="44996"/>
                </a:lnTo>
                <a:lnTo>
                  <a:pt x="89448" y="46885"/>
                </a:lnTo>
                <a:lnTo>
                  <a:pt x="89934" y="48822"/>
                </a:lnTo>
                <a:lnTo>
                  <a:pt x="90346" y="50787"/>
                </a:lnTo>
                <a:lnTo>
                  <a:pt x="90690" y="52801"/>
                </a:lnTo>
                <a:lnTo>
                  <a:pt x="90941" y="54833"/>
                </a:lnTo>
                <a:lnTo>
                  <a:pt x="91235" y="57619"/>
                </a:lnTo>
                <a:lnTo>
                  <a:pt x="88760" y="57619"/>
                </a:lnTo>
                <a:lnTo>
                  <a:pt x="73480" y="57619"/>
                </a:lnTo>
                <a:lnTo>
                  <a:pt x="98300" y="95202"/>
                </a:lnTo>
                <a:lnTo>
                  <a:pt x="120000" y="57619"/>
                </a:lnTo>
                <a:lnTo>
                  <a:pt x="107640" y="57619"/>
                </a:lnTo>
                <a:close/>
              </a:path>
            </a:pathLst>
          </a:custGeom>
          <a:solidFill>
            <a:schemeClr val="bg1">
              <a:lumMod val="50000"/>
            </a:schemeClr>
          </a:solidFill>
          <a:ln>
            <a:noFill/>
          </a:ln>
        </p:spPr>
        <p:txBody>
          <a:bodyPr lIns="60941" tIns="30462" rIns="60941" bIns="30462" anchor="t" anchorCtr="0">
            <a:noAutofit/>
          </a:bodyPr>
          <a:lstStyle/>
          <a:p>
            <a:pPr>
              <a:buClr>
                <a:srgbClr val="000000"/>
              </a:buClr>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3" name="Shape 1440"/>
          <p:cNvSpPr/>
          <p:nvPr/>
        </p:nvSpPr>
        <p:spPr>
          <a:xfrm>
            <a:off x="5774234" y="3357627"/>
            <a:ext cx="926369" cy="814434"/>
          </a:xfrm>
          <a:custGeom>
            <a:avLst/>
            <a:gdLst/>
            <a:ahLst/>
            <a:cxnLst/>
            <a:rect l="0" t="0" r="0" b="0"/>
            <a:pathLst>
              <a:path w="120000" h="120000" extrusionOk="0">
                <a:moveTo>
                  <a:pt x="69410" y="0"/>
                </a:moveTo>
                <a:lnTo>
                  <a:pt x="69410" y="16382"/>
                </a:lnTo>
                <a:lnTo>
                  <a:pt x="71281" y="16563"/>
                </a:lnTo>
                <a:lnTo>
                  <a:pt x="73136" y="16830"/>
                </a:lnTo>
                <a:lnTo>
                  <a:pt x="74956" y="17202"/>
                </a:lnTo>
                <a:lnTo>
                  <a:pt x="76744" y="17679"/>
                </a:lnTo>
                <a:lnTo>
                  <a:pt x="78506" y="18242"/>
                </a:lnTo>
                <a:lnTo>
                  <a:pt x="80234" y="18891"/>
                </a:lnTo>
                <a:lnTo>
                  <a:pt x="81921" y="19635"/>
                </a:lnTo>
                <a:lnTo>
                  <a:pt x="83557" y="20475"/>
                </a:lnTo>
                <a:lnTo>
                  <a:pt x="85177" y="21391"/>
                </a:lnTo>
                <a:lnTo>
                  <a:pt x="86729" y="22383"/>
                </a:lnTo>
                <a:lnTo>
                  <a:pt x="88248" y="23461"/>
                </a:lnTo>
                <a:lnTo>
                  <a:pt x="89716" y="24616"/>
                </a:lnTo>
                <a:lnTo>
                  <a:pt x="91134" y="25847"/>
                </a:lnTo>
                <a:lnTo>
                  <a:pt x="92502" y="27144"/>
                </a:lnTo>
                <a:lnTo>
                  <a:pt x="93811" y="28509"/>
                </a:lnTo>
                <a:lnTo>
                  <a:pt x="95061" y="29949"/>
                </a:lnTo>
                <a:lnTo>
                  <a:pt x="96253" y="31457"/>
                </a:lnTo>
                <a:lnTo>
                  <a:pt x="97394" y="33012"/>
                </a:lnTo>
                <a:lnTo>
                  <a:pt x="98460" y="34634"/>
                </a:lnTo>
                <a:lnTo>
                  <a:pt x="99467" y="36313"/>
                </a:lnTo>
                <a:lnTo>
                  <a:pt x="100406" y="38040"/>
                </a:lnTo>
                <a:lnTo>
                  <a:pt x="101271" y="39825"/>
                </a:lnTo>
                <a:lnTo>
                  <a:pt x="102059" y="41666"/>
                </a:lnTo>
                <a:lnTo>
                  <a:pt x="102781" y="43536"/>
                </a:lnTo>
                <a:lnTo>
                  <a:pt x="103427" y="45463"/>
                </a:lnTo>
                <a:lnTo>
                  <a:pt x="103998" y="47438"/>
                </a:lnTo>
                <a:lnTo>
                  <a:pt x="104476" y="49442"/>
                </a:lnTo>
                <a:lnTo>
                  <a:pt x="104879" y="51484"/>
                </a:lnTo>
                <a:lnTo>
                  <a:pt x="105189" y="53554"/>
                </a:lnTo>
                <a:lnTo>
                  <a:pt x="105424" y="55673"/>
                </a:lnTo>
                <a:lnTo>
                  <a:pt x="105559" y="57810"/>
                </a:lnTo>
                <a:lnTo>
                  <a:pt x="105609" y="59976"/>
                </a:lnTo>
                <a:lnTo>
                  <a:pt x="105550" y="62227"/>
                </a:lnTo>
                <a:lnTo>
                  <a:pt x="105408" y="64431"/>
                </a:lnTo>
                <a:lnTo>
                  <a:pt x="105164" y="66616"/>
                </a:lnTo>
                <a:lnTo>
                  <a:pt x="104820" y="68763"/>
                </a:lnTo>
                <a:lnTo>
                  <a:pt x="104392" y="70881"/>
                </a:lnTo>
                <a:lnTo>
                  <a:pt x="103880" y="72952"/>
                </a:lnTo>
                <a:lnTo>
                  <a:pt x="103276" y="74974"/>
                </a:lnTo>
                <a:lnTo>
                  <a:pt x="102580" y="76949"/>
                </a:lnTo>
                <a:lnTo>
                  <a:pt x="101816" y="78886"/>
                </a:lnTo>
                <a:lnTo>
                  <a:pt x="100969" y="80776"/>
                </a:lnTo>
                <a:lnTo>
                  <a:pt x="100037" y="82598"/>
                </a:lnTo>
                <a:lnTo>
                  <a:pt x="99039" y="84373"/>
                </a:lnTo>
                <a:lnTo>
                  <a:pt x="97973" y="86080"/>
                </a:lnTo>
                <a:lnTo>
                  <a:pt x="96832" y="87741"/>
                </a:lnTo>
                <a:lnTo>
                  <a:pt x="95615" y="89315"/>
                </a:lnTo>
                <a:lnTo>
                  <a:pt x="94348" y="90832"/>
                </a:lnTo>
                <a:lnTo>
                  <a:pt x="93014" y="92273"/>
                </a:lnTo>
                <a:lnTo>
                  <a:pt x="91621" y="93656"/>
                </a:lnTo>
                <a:lnTo>
                  <a:pt x="90169" y="94954"/>
                </a:lnTo>
                <a:lnTo>
                  <a:pt x="88667" y="96175"/>
                </a:lnTo>
                <a:lnTo>
                  <a:pt x="87107" y="97301"/>
                </a:lnTo>
                <a:lnTo>
                  <a:pt x="85504" y="98360"/>
                </a:lnTo>
                <a:lnTo>
                  <a:pt x="83843" y="99324"/>
                </a:lnTo>
                <a:lnTo>
                  <a:pt x="82139" y="100201"/>
                </a:lnTo>
                <a:lnTo>
                  <a:pt x="80402" y="100984"/>
                </a:lnTo>
                <a:lnTo>
                  <a:pt x="78623" y="101680"/>
                </a:lnTo>
                <a:lnTo>
                  <a:pt x="76794" y="102253"/>
                </a:lnTo>
                <a:lnTo>
                  <a:pt x="74940" y="102759"/>
                </a:lnTo>
                <a:lnTo>
                  <a:pt x="73052" y="103140"/>
                </a:lnTo>
                <a:lnTo>
                  <a:pt x="71139" y="103407"/>
                </a:lnTo>
                <a:lnTo>
                  <a:pt x="69192" y="103579"/>
                </a:lnTo>
                <a:lnTo>
                  <a:pt x="67212" y="103636"/>
                </a:lnTo>
                <a:lnTo>
                  <a:pt x="65399" y="103598"/>
                </a:lnTo>
                <a:lnTo>
                  <a:pt x="63603" y="103445"/>
                </a:lnTo>
                <a:lnTo>
                  <a:pt x="61833" y="103207"/>
                </a:lnTo>
                <a:lnTo>
                  <a:pt x="60079" y="102892"/>
                </a:lnTo>
                <a:lnTo>
                  <a:pt x="58359" y="102463"/>
                </a:lnTo>
                <a:lnTo>
                  <a:pt x="56664" y="101967"/>
                </a:lnTo>
                <a:lnTo>
                  <a:pt x="54994" y="101375"/>
                </a:lnTo>
                <a:lnTo>
                  <a:pt x="53366" y="100717"/>
                </a:lnTo>
                <a:lnTo>
                  <a:pt x="51764" y="99953"/>
                </a:lnTo>
                <a:lnTo>
                  <a:pt x="50203" y="99123"/>
                </a:lnTo>
                <a:lnTo>
                  <a:pt x="48684" y="98226"/>
                </a:lnTo>
                <a:lnTo>
                  <a:pt x="47199" y="97253"/>
                </a:lnTo>
                <a:lnTo>
                  <a:pt x="45756" y="96194"/>
                </a:lnTo>
                <a:lnTo>
                  <a:pt x="44354" y="95078"/>
                </a:lnTo>
                <a:lnTo>
                  <a:pt x="43003" y="93885"/>
                </a:lnTo>
                <a:lnTo>
                  <a:pt x="41703" y="92626"/>
                </a:lnTo>
                <a:lnTo>
                  <a:pt x="40444" y="91299"/>
                </a:lnTo>
                <a:lnTo>
                  <a:pt x="39236" y="89926"/>
                </a:lnTo>
                <a:lnTo>
                  <a:pt x="38103" y="88475"/>
                </a:lnTo>
                <a:lnTo>
                  <a:pt x="37004" y="86968"/>
                </a:lnTo>
                <a:lnTo>
                  <a:pt x="35972" y="85413"/>
                </a:lnTo>
                <a:lnTo>
                  <a:pt x="34998" y="83810"/>
                </a:lnTo>
                <a:lnTo>
                  <a:pt x="34092" y="82140"/>
                </a:lnTo>
                <a:lnTo>
                  <a:pt x="33253" y="80432"/>
                </a:lnTo>
                <a:lnTo>
                  <a:pt x="32464" y="78667"/>
                </a:lnTo>
                <a:lnTo>
                  <a:pt x="31768" y="76854"/>
                </a:lnTo>
                <a:lnTo>
                  <a:pt x="31113" y="75013"/>
                </a:lnTo>
                <a:lnTo>
                  <a:pt x="30551" y="73114"/>
                </a:lnTo>
                <a:lnTo>
                  <a:pt x="30065" y="71177"/>
                </a:lnTo>
                <a:lnTo>
                  <a:pt x="29653" y="69212"/>
                </a:lnTo>
                <a:lnTo>
                  <a:pt x="29309" y="67208"/>
                </a:lnTo>
                <a:lnTo>
                  <a:pt x="29058" y="65166"/>
                </a:lnTo>
                <a:lnTo>
                  <a:pt x="28764" y="62380"/>
                </a:lnTo>
                <a:lnTo>
                  <a:pt x="31231" y="62380"/>
                </a:lnTo>
                <a:lnTo>
                  <a:pt x="46519" y="62380"/>
                </a:lnTo>
                <a:lnTo>
                  <a:pt x="21690" y="24797"/>
                </a:lnTo>
                <a:lnTo>
                  <a:pt x="0" y="62380"/>
                </a:lnTo>
                <a:lnTo>
                  <a:pt x="12359" y="62380"/>
                </a:lnTo>
                <a:lnTo>
                  <a:pt x="14390" y="62380"/>
                </a:lnTo>
                <a:lnTo>
                  <a:pt x="14550" y="64679"/>
                </a:lnTo>
                <a:lnTo>
                  <a:pt x="14659" y="66082"/>
                </a:lnTo>
                <a:lnTo>
                  <a:pt x="14793" y="67475"/>
                </a:lnTo>
                <a:lnTo>
                  <a:pt x="14969" y="68868"/>
                </a:lnTo>
                <a:lnTo>
                  <a:pt x="15162" y="70242"/>
                </a:lnTo>
                <a:lnTo>
                  <a:pt x="15389" y="71625"/>
                </a:lnTo>
                <a:lnTo>
                  <a:pt x="15632" y="72980"/>
                </a:lnTo>
                <a:lnTo>
                  <a:pt x="15917" y="74335"/>
                </a:lnTo>
                <a:lnTo>
                  <a:pt x="16219" y="75681"/>
                </a:lnTo>
                <a:lnTo>
                  <a:pt x="16555" y="77026"/>
                </a:lnTo>
                <a:lnTo>
                  <a:pt x="16916" y="78352"/>
                </a:lnTo>
                <a:lnTo>
                  <a:pt x="17302" y="79669"/>
                </a:lnTo>
                <a:lnTo>
                  <a:pt x="17713" y="80966"/>
                </a:lnTo>
                <a:lnTo>
                  <a:pt x="18158" y="82264"/>
                </a:lnTo>
                <a:lnTo>
                  <a:pt x="18619" y="83542"/>
                </a:lnTo>
                <a:lnTo>
                  <a:pt x="19114" y="84802"/>
                </a:lnTo>
                <a:lnTo>
                  <a:pt x="19634" y="86061"/>
                </a:lnTo>
                <a:lnTo>
                  <a:pt x="20180" y="87302"/>
                </a:lnTo>
                <a:lnTo>
                  <a:pt x="20742" y="88523"/>
                </a:lnTo>
                <a:lnTo>
                  <a:pt x="21338" y="89735"/>
                </a:lnTo>
                <a:lnTo>
                  <a:pt x="21959" y="90927"/>
                </a:lnTo>
                <a:lnTo>
                  <a:pt x="22605" y="92110"/>
                </a:lnTo>
                <a:lnTo>
                  <a:pt x="23268" y="93275"/>
                </a:lnTo>
                <a:lnTo>
                  <a:pt x="23964" y="94419"/>
                </a:lnTo>
                <a:lnTo>
                  <a:pt x="24686" y="95555"/>
                </a:lnTo>
                <a:lnTo>
                  <a:pt x="25424" y="96671"/>
                </a:lnTo>
                <a:lnTo>
                  <a:pt x="26188" y="97759"/>
                </a:lnTo>
                <a:lnTo>
                  <a:pt x="26977" y="98837"/>
                </a:lnTo>
                <a:lnTo>
                  <a:pt x="27791" y="99896"/>
                </a:lnTo>
                <a:lnTo>
                  <a:pt x="28630" y="100927"/>
                </a:lnTo>
                <a:lnTo>
                  <a:pt x="29486" y="101957"/>
                </a:lnTo>
                <a:lnTo>
                  <a:pt x="30358" y="102949"/>
                </a:lnTo>
                <a:lnTo>
                  <a:pt x="31273" y="103923"/>
                </a:lnTo>
                <a:lnTo>
                  <a:pt x="32204" y="104886"/>
                </a:lnTo>
                <a:lnTo>
                  <a:pt x="33144" y="105812"/>
                </a:lnTo>
                <a:lnTo>
                  <a:pt x="34109" y="106728"/>
                </a:lnTo>
                <a:lnTo>
                  <a:pt x="35082" y="107596"/>
                </a:lnTo>
                <a:lnTo>
                  <a:pt x="36073" y="108445"/>
                </a:lnTo>
                <a:lnTo>
                  <a:pt x="37088" y="109266"/>
                </a:lnTo>
                <a:lnTo>
                  <a:pt x="38112" y="110048"/>
                </a:lnTo>
                <a:lnTo>
                  <a:pt x="39144" y="110811"/>
                </a:lnTo>
                <a:lnTo>
                  <a:pt x="40192" y="111546"/>
                </a:lnTo>
                <a:lnTo>
                  <a:pt x="41258" y="112252"/>
                </a:lnTo>
                <a:lnTo>
                  <a:pt x="42341" y="112920"/>
                </a:lnTo>
                <a:lnTo>
                  <a:pt x="43431" y="113559"/>
                </a:lnTo>
                <a:lnTo>
                  <a:pt x="44531" y="114189"/>
                </a:lnTo>
                <a:lnTo>
                  <a:pt x="45647" y="114761"/>
                </a:lnTo>
                <a:lnTo>
                  <a:pt x="46779" y="115324"/>
                </a:lnTo>
                <a:lnTo>
                  <a:pt x="47904" y="115859"/>
                </a:lnTo>
                <a:lnTo>
                  <a:pt x="49053" y="116345"/>
                </a:lnTo>
                <a:lnTo>
                  <a:pt x="50211" y="116803"/>
                </a:lnTo>
                <a:lnTo>
                  <a:pt x="51378" y="117242"/>
                </a:lnTo>
                <a:lnTo>
                  <a:pt x="52552" y="117643"/>
                </a:lnTo>
                <a:lnTo>
                  <a:pt x="53736" y="118024"/>
                </a:lnTo>
                <a:lnTo>
                  <a:pt x="54936" y="118358"/>
                </a:lnTo>
                <a:lnTo>
                  <a:pt x="56127" y="118673"/>
                </a:lnTo>
                <a:lnTo>
                  <a:pt x="57335" y="118940"/>
                </a:lnTo>
                <a:lnTo>
                  <a:pt x="58552" y="119188"/>
                </a:lnTo>
                <a:lnTo>
                  <a:pt x="59769" y="119408"/>
                </a:lnTo>
                <a:lnTo>
                  <a:pt x="61002" y="119589"/>
                </a:lnTo>
                <a:lnTo>
                  <a:pt x="62236" y="119732"/>
                </a:lnTo>
                <a:lnTo>
                  <a:pt x="63469" y="119856"/>
                </a:lnTo>
                <a:lnTo>
                  <a:pt x="64711" y="119933"/>
                </a:lnTo>
                <a:lnTo>
                  <a:pt x="65961" y="119980"/>
                </a:lnTo>
                <a:lnTo>
                  <a:pt x="67212" y="120000"/>
                </a:lnTo>
                <a:lnTo>
                  <a:pt x="69922" y="119914"/>
                </a:lnTo>
                <a:lnTo>
                  <a:pt x="72607" y="119685"/>
                </a:lnTo>
                <a:lnTo>
                  <a:pt x="75242" y="119303"/>
                </a:lnTo>
                <a:lnTo>
                  <a:pt x="77835" y="118778"/>
                </a:lnTo>
                <a:lnTo>
                  <a:pt x="80385" y="118101"/>
                </a:lnTo>
                <a:lnTo>
                  <a:pt x="82894" y="117299"/>
                </a:lnTo>
                <a:lnTo>
                  <a:pt x="85345" y="116355"/>
                </a:lnTo>
                <a:lnTo>
                  <a:pt x="87744" y="115277"/>
                </a:lnTo>
                <a:lnTo>
                  <a:pt x="90077" y="114074"/>
                </a:lnTo>
                <a:lnTo>
                  <a:pt x="92359" y="112748"/>
                </a:lnTo>
                <a:lnTo>
                  <a:pt x="94558" y="111298"/>
                </a:lnTo>
                <a:lnTo>
                  <a:pt x="96706" y="109733"/>
                </a:lnTo>
                <a:lnTo>
                  <a:pt x="98770" y="108063"/>
                </a:lnTo>
                <a:lnTo>
                  <a:pt x="100767" y="106279"/>
                </a:lnTo>
                <a:lnTo>
                  <a:pt x="102680" y="104390"/>
                </a:lnTo>
                <a:lnTo>
                  <a:pt x="104526" y="102405"/>
                </a:lnTo>
                <a:lnTo>
                  <a:pt x="106272" y="100306"/>
                </a:lnTo>
                <a:lnTo>
                  <a:pt x="107933" y="98131"/>
                </a:lnTo>
                <a:lnTo>
                  <a:pt x="109502" y="95860"/>
                </a:lnTo>
                <a:lnTo>
                  <a:pt x="110971" y="93513"/>
                </a:lnTo>
                <a:lnTo>
                  <a:pt x="112347" y="91071"/>
                </a:lnTo>
                <a:lnTo>
                  <a:pt x="113622" y="88571"/>
                </a:lnTo>
                <a:lnTo>
                  <a:pt x="114789" y="85975"/>
                </a:lnTo>
                <a:lnTo>
                  <a:pt x="115846" y="83313"/>
                </a:lnTo>
                <a:lnTo>
                  <a:pt x="116794" y="80585"/>
                </a:lnTo>
                <a:lnTo>
                  <a:pt x="117625" y="77799"/>
                </a:lnTo>
                <a:lnTo>
                  <a:pt x="118330" y="74955"/>
                </a:lnTo>
                <a:lnTo>
                  <a:pt x="118925" y="72055"/>
                </a:lnTo>
                <a:lnTo>
                  <a:pt x="119387" y="69107"/>
                </a:lnTo>
                <a:lnTo>
                  <a:pt x="119723" y="66101"/>
                </a:lnTo>
                <a:lnTo>
                  <a:pt x="119924" y="63067"/>
                </a:lnTo>
                <a:lnTo>
                  <a:pt x="120000" y="59976"/>
                </a:lnTo>
                <a:lnTo>
                  <a:pt x="119932" y="56970"/>
                </a:lnTo>
                <a:lnTo>
                  <a:pt x="119739" y="53993"/>
                </a:lnTo>
                <a:lnTo>
                  <a:pt x="119412" y="51074"/>
                </a:lnTo>
                <a:lnTo>
                  <a:pt x="118976" y="48192"/>
                </a:lnTo>
                <a:lnTo>
                  <a:pt x="118414" y="45349"/>
                </a:lnTo>
                <a:lnTo>
                  <a:pt x="117742" y="42572"/>
                </a:lnTo>
                <a:lnTo>
                  <a:pt x="116945" y="39844"/>
                </a:lnTo>
                <a:lnTo>
                  <a:pt x="116047" y="37172"/>
                </a:lnTo>
                <a:lnTo>
                  <a:pt x="115032" y="34577"/>
                </a:lnTo>
                <a:lnTo>
                  <a:pt x="113924" y="32029"/>
                </a:lnTo>
                <a:lnTo>
                  <a:pt x="112708" y="29568"/>
                </a:lnTo>
                <a:lnTo>
                  <a:pt x="111399" y="27163"/>
                </a:lnTo>
                <a:lnTo>
                  <a:pt x="109989" y="24854"/>
                </a:lnTo>
                <a:lnTo>
                  <a:pt x="108495" y="22603"/>
                </a:lnTo>
                <a:lnTo>
                  <a:pt x="106910" y="20446"/>
                </a:lnTo>
                <a:lnTo>
                  <a:pt x="105231" y="18385"/>
                </a:lnTo>
                <a:lnTo>
                  <a:pt x="103486" y="16410"/>
                </a:lnTo>
                <a:lnTo>
                  <a:pt x="101657" y="14521"/>
                </a:lnTo>
                <a:lnTo>
                  <a:pt x="99735" y="12737"/>
                </a:lnTo>
                <a:lnTo>
                  <a:pt x="97763" y="11048"/>
                </a:lnTo>
                <a:lnTo>
                  <a:pt x="95707" y="9474"/>
                </a:lnTo>
                <a:lnTo>
                  <a:pt x="93585" y="7995"/>
                </a:lnTo>
                <a:lnTo>
                  <a:pt x="91411" y="6631"/>
                </a:lnTo>
                <a:lnTo>
                  <a:pt x="89162" y="5390"/>
                </a:lnTo>
                <a:lnTo>
                  <a:pt x="86863" y="4264"/>
                </a:lnTo>
                <a:lnTo>
                  <a:pt x="84505" y="3263"/>
                </a:lnTo>
                <a:lnTo>
                  <a:pt x="82106" y="2385"/>
                </a:lnTo>
                <a:lnTo>
                  <a:pt x="79639" y="1641"/>
                </a:lnTo>
                <a:lnTo>
                  <a:pt x="77147" y="1020"/>
                </a:lnTo>
                <a:lnTo>
                  <a:pt x="74604" y="543"/>
                </a:lnTo>
                <a:lnTo>
                  <a:pt x="72020" y="200"/>
                </a:lnTo>
                <a:lnTo>
                  <a:pt x="69410" y="0"/>
                </a:lnTo>
                <a:close/>
              </a:path>
            </a:pathLst>
          </a:custGeom>
          <a:solidFill>
            <a:schemeClr val="tx1">
              <a:lumMod val="65000"/>
              <a:lumOff val="35000"/>
            </a:schemeClr>
          </a:solidFill>
          <a:ln>
            <a:noFill/>
          </a:ln>
        </p:spPr>
        <p:txBody>
          <a:bodyPr lIns="60941" tIns="30462" rIns="60941" bIns="30462" anchor="t" anchorCtr="0">
            <a:noAutofit/>
          </a:bodyPr>
          <a:lstStyle/>
          <a:p>
            <a:pPr>
              <a:buClr>
                <a:srgbClr val="000000"/>
              </a:buClr>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cxnSp>
        <p:nvCxnSpPr>
          <p:cNvPr id="64" name="Shape 1442"/>
          <p:cNvCxnSpPr/>
          <p:nvPr/>
        </p:nvCxnSpPr>
        <p:spPr>
          <a:xfrm>
            <a:off x="4724013" y="3660826"/>
            <a:ext cx="731453" cy="0"/>
          </a:xfrm>
          <a:prstGeom prst="straightConnector1">
            <a:avLst/>
          </a:prstGeom>
          <a:noFill/>
          <a:ln w="9525" cap="flat" cmpd="sng">
            <a:solidFill>
              <a:srgbClr val="414955"/>
            </a:solidFill>
            <a:prstDash val="solid"/>
            <a:miter/>
            <a:headEnd type="none" w="med" len="med"/>
            <a:tailEnd type="oval" w="med" len="med"/>
          </a:ln>
        </p:spPr>
      </p:cxnSp>
      <p:cxnSp>
        <p:nvCxnSpPr>
          <p:cNvPr id="67" name="Shape 1447"/>
          <p:cNvCxnSpPr>
            <a:cxnSpLocks/>
          </p:cNvCxnSpPr>
          <p:nvPr/>
        </p:nvCxnSpPr>
        <p:spPr>
          <a:xfrm>
            <a:off x="6839583" y="3660826"/>
            <a:ext cx="779315" cy="0"/>
          </a:xfrm>
          <a:prstGeom prst="straightConnector1">
            <a:avLst/>
          </a:prstGeom>
          <a:noFill/>
          <a:ln w="9525" cap="flat" cmpd="sng">
            <a:solidFill>
              <a:srgbClr val="5F6A7B"/>
            </a:solidFill>
            <a:prstDash val="solid"/>
            <a:miter/>
            <a:headEnd type="oval" w="med" len="med"/>
            <a:tailEnd type="none" w="med" len="med"/>
          </a:ln>
        </p:spPr>
      </p:cxnSp>
      <p:sp>
        <p:nvSpPr>
          <p:cNvPr id="73" name="Rectangle 11"/>
          <p:cNvSpPr/>
          <p:nvPr/>
        </p:nvSpPr>
        <p:spPr>
          <a:xfrm>
            <a:off x="1934068" y="1404113"/>
            <a:ext cx="2174548" cy="721544"/>
          </a:xfrm>
          <a:prstGeom prst="rect">
            <a:avLst/>
          </a:prstGeom>
        </p:spPr>
        <p:txBody>
          <a:bodyPr wrap="square">
            <a:spAutoFit/>
          </a:bodyPr>
          <a:lstStyle/>
          <a:p>
            <a:pPr algn="ctr">
              <a:lnSpc>
                <a:spcPct val="125000"/>
              </a:lnSpc>
            </a:pP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执行时间</a:t>
            </a:r>
          </a:p>
        </p:txBody>
      </p:sp>
      <p:sp>
        <p:nvSpPr>
          <p:cNvPr id="22" name="Rectangle 11">
            <a:extLst>
              <a:ext uri="{FF2B5EF4-FFF2-40B4-BE49-F238E27FC236}">
                <a16:creationId xmlns:a16="http://schemas.microsoft.com/office/drawing/2014/main" id="{7BDFE5D8-7E01-4810-A977-8A206FAF9212}"/>
              </a:ext>
            </a:extLst>
          </p:cNvPr>
          <p:cNvSpPr/>
          <p:nvPr/>
        </p:nvSpPr>
        <p:spPr>
          <a:xfrm>
            <a:off x="1934068" y="2215620"/>
            <a:ext cx="2174548" cy="3274807"/>
          </a:xfrm>
          <a:prstGeom prst="rect">
            <a:avLst/>
          </a:prstGeom>
        </p:spPr>
        <p:txBody>
          <a:bodyPr wrap="square">
            <a:spAutoFit/>
          </a:bodyPr>
          <a:lstStyle/>
          <a:p>
            <a:pPr algn="ctr">
              <a:lnSpc>
                <a:spcPct val="125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求解开始</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5000"/>
              </a:lnSpc>
            </a:pP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5000"/>
              </a:lnSpc>
            </a:pP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5000"/>
              </a:lnSpc>
            </a:pP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5000"/>
              </a:lnSpc>
            </a:pP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5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求解完成</a:t>
            </a:r>
          </a:p>
        </p:txBody>
      </p:sp>
      <p:sp>
        <p:nvSpPr>
          <p:cNvPr id="24" name="Rectangle 11">
            <a:extLst>
              <a:ext uri="{FF2B5EF4-FFF2-40B4-BE49-F238E27FC236}">
                <a16:creationId xmlns:a16="http://schemas.microsoft.com/office/drawing/2014/main" id="{E16898BC-4112-454B-B596-CD551A4C9140}"/>
              </a:ext>
            </a:extLst>
          </p:cNvPr>
          <p:cNvSpPr/>
          <p:nvPr/>
        </p:nvSpPr>
        <p:spPr>
          <a:xfrm>
            <a:off x="8025356" y="1404113"/>
            <a:ext cx="2174548" cy="721544"/>
          </a:xfrm>
          <a:prstGeom prst="rect">
            <a:avLst/>
          </a:prstGeom>
        </p:spPr>
        <p:txBody>
          <a:bodyPr wrap="square">
            <a:spAutoFit/>
          </a:bodyPr>
          <a:lstStyle/>
          <a:p>
            <a:pPr algn="ctr">
              <a:lnSpc>
                <a:spcPct val="125000"/>
              </a:lnSpc>
            </a:pP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执行次数</a:t>
            </a:r>
          </a:p>
        </p:txBody>
      </p:sp>
      <p:cxnSp>
        <p:nvCxnSpPr>
          <p:cNvPr id="25" name="直接箭头连接符 24">
            <a:extLst>
              <a:ext uri="{FF2B5EF4-FFF2-40B4-BE49-F238E27FC236}">
                <a16:creationId xmlns:a16="http://schemas.microsoft.com/office/drawing/2014/main" id="{03A05DD3-C9C0-4FBE-8001-B6772C1F62B8}"/>
              </a:ext>
            </a:extLst>
          </p:cNvPr>
          <p:cNvCxnSpPr>
            <a:cxnSpLocks/>
          </p:cNvCxnSpPr>
          <p:nvPr/>
        </p:nvCxnSpPr>
        <p:spPr>
          <a:xfrm>
            <a:off x="2832805" y="2798335"/>
            <a:ext cx="0" cy="205411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7" name="Rectangle 11">
            <a:extLst>
              <a:ext uri="{FF2B5EF4-FFF2-40B4-BE49-F238E27FC236}">
                <a16:creationId xmlns:a16="http://schemas.microsoft.com/office/drawing/2014/main" id="{F2E7BE3F-5539-4D4F-A5BD-EEF5A8A07982}"/>
              </a:ext>
            </a:extLst>
          </p:cNvPr>
          <p:cNvSpPr/>
          <p:nvPr/>
        </p:nvSpPr>
        <p:spPr>
          <a:xfrm>
            <a:off x="8025356" y="2215620"/>
            <a:ext cx="2174548" cy="3274807"/>
          </a:xfrm>
          <a:prstGeom prst="rect">
            <a:avLst/>
          </a:prstGeom>
        </p:spPr>
        <p:txBody>
          <a:bodyPr wrap="square">
            <a:spAutoFit/>
          </a:bodyPr>
          <a:lstStyle/>
          <a:p>
            <a:pPr algn="ctr">
              <a:lnSpc>
                <a:spcPct val="125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求解开始</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5000"/>
              </a:lnSpc>
            </a:pP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5000"/>
              </a:lnSpc>
            </a:pP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5000"/>
              </a:lnSpc>
            </a:pP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5000"/>
              </a:lnSpc>
            </a:pP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5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求解完成</a:t>
            </a:r>
          </a:p>
        </p:txBody>
      </p:sp>
      <p:cxnSp>
        <p:nvCxnSpPr>
          <p:cNvPr id="28" name="直接箭头连接符 27">
            <a:extLst>
              <a:ext uri="{FF2B5EF4-FFF2-40B4-BE49-F238E27FC236}">
                <a16:creationId xmlns:a16="http://schemas.microsoft.com/office/drawing/2014/main" id="{0E1FA1D0-6D16-4FCF-B20D-4CE875998FA5}"/>
              </a:ext>
            </a:extLst>
          </p:cNvPr>
          <p:cNvCxnSpPr>
            <a:cxnSpLocks/>
          </p:cNvCxnSpPr>
          <p:nvPr/>
        </p:nvCxnSpPr>
        <p:spPr>
          <a:xfrm>
            <a:off x="9112630" y="2791265"/>
            <a:ext cx="0" cy="205411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8B1C1952-14DC-40B7-9C1B-6257431350EE}"/>
              </a:ext>
            </a:extLst>
          </p:cNvPr>
          <p:cNvSpPr txBox="1"/>
          <p:nvPr/>
        </p:nvSpPr>
        <p:spPr>
          <a:xfrm>
            <a:off x="2934172" y="3310489"/>
            <a:ext cx="461665" cy="1015663"/>
          </a:xfrm>
          <a:prstGeom prst="rect">
            <a:avLst/>
          </a:prstGeom>
          <a:noFill/>
        </p:spPr>
        <p:txBody>
          <a:bodyPr vert="eaVert" wrap="none" rtlCol="0">
            <a:spAutoFit/>
          </a:bodyPr>
          <a:lstStyle/>
          <a:p>
            <a:r>
              <a:rPr lang="zh-CN" altLang="en-US" dirty="0"/>
              <a:t>经历时间</a:t>
            </a:r>
          </a:p>
        </p:txBody>
      </p:sp>
      <p:sp>
        <p:nvSpPr>
          <p:cNvPr id="33" name="文本框 32">
            <a:extLst>
              <a:ext uri="{FF2B5EF4-FFF2-40B4-BE49-F238E27FC236}">
                <a16:creationId xmlns:a16="http://schemas.microsoft.com/office/drawing/2014/main" id="{1EB9B594-129C-4EB3-9E0C-2F4627853616}"/>
              </a:ext>
            </a:extLst>
          </p:cNvPr>
          <p:cNvSpPr txBox="1"/>
          <p:nvPr/>
        </p:nvSpPr>
        <p:spPr>
          <a:xfrm>
            <a:off x="9262664" y="3193707"/>
            <a:ext cx="461665" cy="1318631"/>
          </a:xfrm>
          <a:prstGeom prst="rect">
            <a:avLst/>
          </a:prstGeom>
          <a:noFill/>
        </p:spPr>
        <p:txBody>
          <a:bodyPr vert="eaVert" wrap="none" rtlCol="0">
            <a:spAutoFit/>
          </a:bodyPr>
          <a:lstStyle/>
          <a:p>
            <a:r>
              <a:rPr lang="en-US" altLang="zh-CN" dirty="0"/>
              <a:t>f(x)</a:t>
            </a:r>
            <a:r>
              <a:rPr lang="zh-CN" altLang="en-US" dirty="0"/>
              <a:t>执行次数</a:t>
            </a:r>
          </a:p>
        </p:txBody>
      </p:sp>
      <p:sp>
        <p:nvSpPr>
          <p:cNvPr id="21" name="Rectangle 11">
            <a:extLst>
              <a:ext uri="{FF2B5EF4-FFF2-40B4-BE49-F238E27FC236}">
                <a16:creationId xmlns:a16="http://schemas.microsoft.com/office/drawing/2014/main" id="{AD1CB134-4FB1-4464-8E01-0B5BA6924D68}"/>
              </a:ext>
            </a:extLst>
          </p:cNvPr>
          <p:cNvSpPr/>
          <p:nvPr/>
        </p:nvSpPr>
        <p:spPr>
          <a:xfrm>
            <a:off x="4979712" y="1003370"/>
            <a:ext cx="2174548" cy="581762"/>
          </a:xfrm>
          <a:prstGeom prst="rect">
            <a:avLst/>
          </a:prstGeom>
        </p:spPr>
        <p:txBody>
          <a:bodyPr wrap="square">
            <a:spAutoFit/>
          </a:bodyPr>
          <a:lstStyle/>
          <a:p>
            <a:pPr algn="ctr">
              <a:lnSpc>
                <a:spcPct val="125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性能指标</a:t>
            </a:r>
          </a:p>
        </p:txBody>
      </p:sp>
    </p:spTree>
    <p:extLst>
      <p:ext uri="{BB962C8B-B14F-4D97-AF65-F5344CB8AC3E}">
        <p14:creationId xmlns:p14="http://schemas.microsoft.com/office/powerpoint/2010/main" val="3926182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改进与创新点</a:t>
            </a:r>
          </a:p>
        </p:txBody>
      </p:sp>
      <p:sp>
        <p:nvSpPr>
          <p:cNvPr id="62" name="Shape 1439"/>
          <p:cNvSpPr/>
          <p:nvPr/>
        </p:nvSpPr>
        <p:spPr>
          <a:xfrm>
            <a:off x="5490993" y="3310489"/>
            <a:ext cx="926369" cy="814434"/>
          </a:xfrm>
          <a:custGeom>
            <a:avLst/>
            <a:gdLst/>
            <a:ahLst/>
            <a:cxnLst/>
            <a:rect l="0" t="0" r="0" b="0"/>
            <a:pathLst>
              <a:path w="120000" h="120000" extrusionOk="0">
                <a:moveTo>
                  <a:pt x="107640" y="57619"/>
                </a:moveTo>
                <a:lnTo>
                  <a:pt x="105609" y="57619"/>
                </a:lnTo>
                <a:lnTo>
                  <a:pt x="105449" y="55320"/>
                </a:lnTo>
                <a:lnTo>
                  <a:pt x="105340" y="53917"/>
                </a:lnTo>
                <a:lnTo>
                  <a:pt x="105206" y="52524"/>
                </a:lnTo>
                <a:lnTo>
                  <a:pt x="105030" y="51131"/>
                </a:lnTo>
                <a:lnTo>
                  <a:pt x="104837" y="49757"/>
                </a:lnTo>
                <a:lnTo>
                  <a:pt x="104610" y="48374"/>
                </a:lnTo>
                <a:lnTo>
                  <a:pt x="104367" y="47019"/>
                </a:lnTo>
                <a:lnTo>
                  <a:pt x="104082" y="45664"/>
                </a:lnTo>
                <a:lnTo>
                  <a:pt x="103771" y="44318"/>
                </a:lnTo>
                <a:lnTo>
                  <a:pt x="103444" y="42973"/>
                </a:lnTo>
                <a:lnTo>
                  <a:pt x="103083" y="41647"/>
                </a:lnTo>
                <a:lnTo>
                  <a:pt x="102697" y="40330"/>
                </a:lnTo>
                <a:lnTo>
                  <a:pt x="102278" y="39033"/>
                </a:lnTo>
                <a:lnTo>
                  <a:pt x="101841" y="37745"/>
                </a:lnTo>
                <a:lnTo>
                  <a:pt x="101380" y="36457"/>
                </a:lnTo>
                <a:lnTo>
                  <a:pt x="100885" y="35197"/>
                </a:lnTo>
                <a:lnTo>
                  <a:pt x="100365" y="33938"/>
                </a:lnTo>
                <a:lnTo>
                  <a:pt x="99819" y="32697"/>
                </a:lnTo>
                <a:lnTo>
                  <a:pt x="99257" y="31476"/>
                </a:lnTo>
                <a:lnTo>
                  <a:pt x="98661" y="30264"/>
                </a:lnTo>
                <a:lnTo>
                  <a:pt x="98040" y="29072"/>
                </a:lnTo>
                <a:lnTo>
                  <a:pt x="97394" y="27889"/>
                </a:lnTo>
                <a:lnTo>
                  <a:pt x="96731" y="26724"/>
                </a:lnTo>
                <a:lnTo>
                  <a:pt x="96026" y="25580"/>
                </a:lnTo>
                <a:lnTo>
                  <a:pt x="95313" y="24444"/>
                </a:lnTo>
                <a:lnTo>
                  <a:pt x="94566" y="23328"/>
                </a:lnTo>
                <a:lnTo>
                  <a:pt x="93803" y="22240"/>
                </a:lnTo>
                <a:lnTo>
                  <a:pt x="93022" y="21162"/>
                </a:lnTo>
                <a:lnTo>
                  <a:pt x="92208" y="20103"/>
                </a:lnTo>
                <a:lnTo>
                  <a:pt x="91369" y="19072"/>
                </a:lnTo>
                <a:lnTo>
                  <a:pt x="90513" y="18042"/>
                </a:lnTo>
                <a:lnTo>
                  <a:pt x="89632" y="17050"/>
                </a:lnTo>
                <a:lnTo>
                  <a:pt x="88726" y="16076"/>
                </a:lnTo>
                <a:lnTo>
                  <a:pt x="87795" y="15113"/>
                </a:lnTo>
                <a:lnTo>
                  <a:pt x="86855" y="14187"/>
                </a:lnTo>
                <a:lnTo>
                  <a:pt x="85890" y="13281"/>
                </a:lnTo>
                <a:lnTo>
                  <a:pt x="84917" y="12403"/>
                </a:lnTo>
                <a:lnTo>
                  <a:pt x="83926" y="11554"/>
                </a:lnTo>
                <a:lnTo>
                  <a:pt x="82911" y="10733"/>
                </a:lnTo>
                <a:lnTo>
                  <a:pt x="81887" y="9951"/>
                </a:lnTo>
                <a:lnTo>
                  <a:pt x="80855" y="9188"/>
                </a:lnTo>
                <a:lnTo>
                  <a:pt x="79807" y="8453"/>
                </a:lnTo>
                <a:lnTo>
                  <a:pt x="78741" y="7747"/>
                </a:lnTo>
                <a:lnTo>
                  <a:pt x="77658" y="7079"/>
                </a:lnTo>
                <a:lnTo>
                  <a:pt x="76568" y="6440"/>
                </a:lnTo>
                <a:lnTo>
                  <a:pt x="75468" y="5810"/>
                </a:lnTo>
                <a:lnTo>
                  <a:pt x="74352" y="5238"/>
                </a:lnTo>
                <a:lnTo>
                  <a:pt x="73220" y="4675"/>
                </a:lnTo>
                <a:lnTo>
                  <a:pt x="72095" y="4140"/>
                </a:lnTo>
                <a:lnTo>
                  <a:pt x="70946" y="3654"/>
                </a:lnTo>
                <a:lnTo>
                  <a:pt x="69788" y="3196"/>
                </a:lnTo>
                <a:lnTo>
                  <a:pt x="68621" y="2757"/>
                </a:lnTo>
                <a:lnTo>
                  <a:pt x="67447" y="2356"/>
                </a:lnTo>
                <a:lnTo>
                  <a:pt x="66263" y="1975"/>
                </a:lnTo>
                <a:lnTo>
                  <a:pt x="65063" y="1641"/>
                </a:lnTo>
                <a:lnTo>
                  <a:pt x="63872" y="1326"/>
                </a:lnTo>
                <a:lnTo>
                  <a:pt x="62664" y="1059"/>
                </a:lnTo>
                <a:lnTo>
                  <a:pt x="61447" y="811"/>
                </a:lnTo>
                <a:lnTo>
                  <a:pt x="60230" y="591"/>
                </a:lnTo>
                <a:lnTo>
                  <a:pt x="58997" y="410"/>
                </a:lnTo>
                <a:lnTo>
                  <a:pt x="57763" y="267"/>
                </a:lnTo>
                <a:lnTo>
                  <a:pt x="56530" y="143"/>
                </a:lnTo>
                <a:lnTo>
                  <a:pt x="55288" y="66"/>
                </a:lnTo>
                <a:lnTo>
                  <a:pt x="54038" y="19"/>
                </a:lnTo>
                <a:lnTo>
                  <a:pt x="52779" y="0"/>
                </a:lnTo>
                <a:lnTo>
                  <a:pt x="50077" y="85"/>
                </a:lnTo>
                <a:lnTo>
                  <a:pt x="47392" y="314"/>
                </a:lnTo>
                <a:lnTo>
                  <a:pt x="44757" y="696"/>
                </a:lnTo>
                <a:lnTo>
                  <a:pt x="42164" y="1221"/>
                </a:lnTo>
                <a:lnTo>
                  <a:pt x="39614" y="1898"/>
                </a:lnTo>
                <a:lnTo>
                  <a:pt x="37105" y="2700"/>
                </a:lnTo>
                <a:lnTo>
                  <a:pt x="34654" y="3644"/>
                </a:lnTo>
                <a:lnTo>
                  <a:pt x="32255" y="4722"/>
                </a:lnTo>
                <a:lnTo>
                  <a:pt x="29922" y="5925"/>
                </a:lnTo>
                <a:lnTo>
                  <a:pt x="27640" y="7251"/>
                </a:lnTo>
                <a:lnTo>
                  <a:pt x="25441" y="8701"/>
                </a:lnTo>
                <a:lnTo>
                  <a:pt x="23293" y="10266"/>
                </a:lnTo>
                <a:lnTo>
                  <a:pt x="21220" y="11936"/>
                </a:lnTo>
                <a:lnTo>
                  <a:pt x="19232" y="13720"/>
                </a:lnTo>
                <a:lnTo>
                  <a:pt x="17310" y="15618"/>
                </a:lnTo>
                <a:lnTo>
                  <a:pt x="15473" y="17594"/>
                </a:lnTo>
                <a:lnTo>
                  <a:pt x="13727" y="19693"/>
                </a:lnTo>
                <a:lnTo>
                  <a:pt x="12066" y="21868"/>
                </a:lnTo>
                <a:lnTo>
                  <a:pt x="10497" y="24139"/>
                </a:lnTo>
                <a:lnTo>
                  <a:pt x="9020" y="26486"/>
                </a:lnTo>
                <a:lnTo>
                  <a:pt x="7652" y="28928"/>
                </a:lnTo>
                <a:lnTo>
                  <a:pt x="6377" y="31428"/>
                </a:lnTo>
                <a:lnTo>
                  <a:pt x="5210" y="34024"/>
                </a:lnTo>
                <a:lnTo>
                  <a:pt x="4153" y="36686"/>
                </a:lnTo>
                <a:lnTo>
                  <a:pt x="3205" y="39414"/>
                </a:lnTo>
                <a:lnTo>
                  <a:pt x="2374" y="42200"/>
                </a:lnTo>
                <a:lnTo>
                  <a:pt x="1669" y="45044"/>
                </a:lnTo>
                <a:lnTo>
                  <a:pt x="1074" y="47944"/>
                </a:lnTo>
                <a:lnTo>
                  <a:pt x="612" y="50892"/>
                </a:lnTo>
                <a:lnTo>
                  <a:pt x="276" y="53898"/>
                </a:lnTo>
                <a:lnTo>
                  <a:pt x="75" y="56932"/>
                </a:lnTo>
                <a:lnTo>
                  <a:pt x="0" y="60023"/>
                </a:lnTo>
                <a:lnTo>
                  <a:pt x="67" y="63029"/>
                </a:lnTo>
                <a:lnTo>
                  <a:pt x="251" y="66006"/>
                </a:lnTo>
                <a:lnTo>
                  <a:pt x="587" y="68925"/>
                </a:lnTo>
                <a:lnTo>
                  <a:pt x="1023" y="71807"/>
                </a:lnTo>
                <a:lnTo>
                  <a:pt x="1585" y="74650"/>
                </a:lnTo>
                <a:lnTo>
                  <a:pt x="2257" y="77427"/>
                </a:lnTo>
                <a:lnTo>
                  <a:pt x="3054" y="80155"/>
                </a:lnTo>
                <a:lnTo>
                  <a:pt x="3952" y="82827"/>
                </a:lnTo>
                <a:lnTo>
                  <a:pt x="4967" y="85422"/>
                </a:lnTo>
                <a:lnTo>
                  <a:pt x="6075" y="87970"/>
                </a:lnTo>
                <a:lnTo>
                  <a:pt x="7291" y="90431"/>
                </a:lnTo>
                <a:lnTo>
                  <a:pt x="8600" y="92836"/>
                </a:lnTo>
                <a:lnTo>
                  <a:pt x="10010" y="95154"/>
                </a:lnTo>
                <a:lnTo>
                  <a:pt x="11504" y="97396"/>
                </a:lnTo>
                <a:lnTo>
                  <a:pt x="13089" y="99553"/>
                </a:lnTo>
                <a:lnTo>
                  <a:pt x="14768" y="101614"/>
                </a:lnTo>
                <a:lnTo>
                  <a:pt x="16513" y="103589"/>
                </a:lnTo>
                <a:lnTo>
                  <a:pt x="18342" y="105478"/>
                </a:lnTo>
                <a:lnTo>
                  <a:pt x="20264" y="107262"/>
                </a:lnTo>
                <a:lnTo>
                  <a:pt x="22236" y="108951"/>
                </a:lnTo>
                <a:lnTo>
                  <a:pt x="24292" y="110535"/>
                </a:lnTo>
                <a:lnTo>
                  <a:pt x="26414" y="112004"/>
                </a:lnTo>
                <a:lnTo>
                  <a:pt x="28588" y="113368"/>
                </a:lnTo>
                <a:lnTo>
                  <a:pt x="30837" y="114609"/>
                </a:lnTo>
                <a:lnTo>
                  <a:pt x="33136" y="115735"/>
                </a:lnTo>
                <a:lnTo>
                  <a:pt x="35494" y="116746"/>
                </a:lnTo>
                <a:lnTo>
                  <a:pt x="37893" y="117614"/>
                </a:lnTo>
                <a:lnTo>
                  <a:pt x="40360" y="118358"/>
                </a:lnTo>
                <a:lnTo>
                  <a:pt x="42852" y="118979"/>
                </a:lnTo>
                <a:lnTo>
                  <a:pt x="45395" y="119456"/>
                </a:lnTo>
                <a:lnTo>
                  <a:pt x="47979" y="119799"/>
                </a:lnTo>
                <a:lnTo>
                  <a:pt x="50589" y="120000"/>
                </a:lnTo>
                <a:lnTo>
                  <a:pt x="50589" y="103617"/>
                </a:lnTo>
                <a:lnTo>
                  <a:pt x="48718" y="103436"/>
                </a:lnTo>
                <a:lnTo>
                  <a:pt x="46863" y="103169"/>
                </a:lnTo>
                <a:lnTo>
                  <a:pt x="45043" y="102797"/>
                </a:lnTo>
                <a:lnTo>
                  <a:pt x="43255" y="102320"/>
                </a:lnTo>
                <a:lnTo>
                  <a:pt x="41493" y="101757"/>
                </a:lnTo>
                <a:lnTo>
                  <a:pt x="39765" y="101108"/>
                </a:lnTo>
                <a:lnTo>
                  <a:pt x="38078" y="100364"/>
                </a:lnTo>
                <a:lnTo>
                  <a:pt x="36442" y="99524"/>
                </a:lnTo>
                <a:lnTo>
                  <a:pt x="34822" y="98608"/>
                </a:lnTo>
                <a:lnTo>
                  <a:pt x="33270" y="97616"/>
                </a:lnTo>
                <a:lnTo>
                  <a:pt x="31751" y="96538"/>
                </a:lnTo>
                <a:lnTo>
                  <a:pt x="30283" y="95383"/>
                </a:lnTo>
                <a:lnTo>
                  <a:pt x="28865" y="94152"/>
                </a:lnTo>
                <a:lnTo>
                  <a:pt x="27497" y="92855"/>
                </a:lnTo>
                <a:lnTo>
                  <a:pt x="26188" y="91490"/>
                </a:lnTo>
                <a:lnTo>
                  <a:pt x="24938" y="90050"/>
                </a:lnTo>
                <a:lnTo>
                  <a:pt x="23746" y="88542"/>
                </a:lnTo>
                <a:lnTo>
                  <a:pt x="22605" y="86987"/>
                </a:lnTo>
                <a:lnTo>
                  <a:pt x="21539" y="85365"/>
                </a:lnTo>
                <a:lnTo>
                  <a:pt x="20532" y="83686"/>
                </a:lnTo>
                <a:lnTo>
                  <a:pt x="19593" y="81959"/>
                </a:lnTo>
                <a:lnTo>
                  <a:pt x="18728" y="80174"/>
                </a:lnTo>
                <a:lnTo>
                  <a:pt x="17940" y="78333"/>
                </a:lnTo>
                <a:lnTo>
                  <a:pt x="17218" y="76463"/>
                </a:lnTo>
                <a:lnTo>
                  <a:pt x="16572" y="74536"/>
                </a:lnTo>
                <a:lnTo>
                  <a:pt x="16001" y="72561"/>
                </a:lnTo>
                <a:lnTo>
                  <a:pt x="15523" y="70566"/>
                </a:lnTo>
                <a:lnTo>
                  <a:pt x="15120" y="68515"/>
                </a:lnTo>
                <a:lnTo>
                  <a:pt x="14801" y="66445"/>
                </a:lnTo>
                <a:lnTo>
                  <a:pt x="14575" y="64326"/>
                </a:lnTo>
                <a:lnTo>
                  <a:pt x="14440" y="62189"/>
                </a:lnTo>
                <a:lnTo>
                  <a:pt x="14390" y="60023"/>
                </a:lnTo>
                <a:lnTo>
                  <a:pt x="14449" y="57791"/>
                </a:lnTo>
                <a:lnTo>
                  <a:pt x="14591" y="55568"/>
                </a:lnTo>
                <a:lnTo>
                  <a:pt x="14835" y="53383"/>
                </a:lnTo>
                <a:lnTo>
                  <a:pt x="15179" y="51236"/>
                </a:lnTo>
                <a:lnTo>
                  <a:pt x="15607" y="49118"/>
                </a:lnTo>
                <a:lnTo>
                  <a:pt x="16119" y="47057"/>
                </a:lnTo>
                <a:lnTo>
                  <a:pt x="16723" y="45025"/>
                </a:lnTo>
                <a:lnTo>
                  <a:pt x="17419" y="43050"/>
                </a:lnTo>
                <a:lnTo>
                  <a:pt x="18183" y="41113"/>
                </a:lnTo>
                <a:lnTo>
                  <a:pt x="19030" y="39223"/>
                </a:lnTo>
                <a:lnTo>
                  <a:pt x="19962" y="37401"/>
                </a:lnTo>
                <a:lnTo>
                  <a:pt x="20960" y="35626"/>
                </a:lnTo>
                <a:lnTo>
                  <a:pt x="22026" y="33919"/>
                </a:lnTo>
                <a:lnTo>
                  <a:pt x="23167" y="32268"/>
                </a:lnTo>
                <a:lnTo>
                  <a:pt x="24384" y="30684"/>
                </a:lnTo>
                <a:lnTo>
                  <a:pt x="25651" y="29167"/>
                </a:lnTo>
                <a:lnTo>
                  <a:pt x="26985" y="27726"/>
                </a:lnTo>
                <a:lnTo>
                  <a:pt x="28378" y="26343"/>
                </a:lnTo>
                <a:lnTo>
                  <a:pt x="29830" y="25045"/>
                </a:lnTo>
                <a:lnTo>
                  <a:pt x="31332" y="23824"/>
                </a:lnTo>
                <a:lnTo>
                  <a:pt x="32892" y="22698"/>
                </a:lnTo>
                <a:lnTo>
                  <a:pt x="34495" y="21639"/>
                </a:lnTo>
                <a:lnTo>
                  <a:pt x="36156" y="20675"/>
                </a:lnTo>
                <a:lnTo>
                  <a:pt x="37851" y="19798"/>
                </a:lnTo>
                <a:lnTo>
                  <a:pt x="39597" y="19015"/>
                </a:lnTo>
                <a:lnTo>
                  <a:pt x="41376" y="18328"/>
                </a:lnTo>
                <a:lnTo>
                  <a:pt x="43205" y="17746"/>
                </a:lnTo>
                <a:lnTo>
                  <a:pt x="45059" y="17250"/>
                </a:lnTo>
                <a:lnTo>
                  <a:pt x="46947" y="16859"/>
                </a:lnTo>
                <a:lnTo>
                  <a:pt x="48860" y="16592"/>
                </a:lnTo>
                <a:lnTo>
                  <a:pt x="50807" y="16420"/>
                </a:lnTo>
                <a:lnTo>
                  <a:pt x="52779" y="16363"/>
                </a:lnTo>
                <a:lnTo>
                  <a:pt x="54600" y="16401"/>
                </a:lnTo>
                <a:lnTo>
                  <a:pt x="56396" y="16554"/>
                </a:lnTo>
                <a:lnTo>
                  <a:pt x="58166" y="16792"/>
                </a:lnTo>
                <a:lnTo>
                  <a:pt x="59920" y="17107"/>
                </a:lnTo>
                <a:lnTo>
                  <a:pt x="61640" y="17536"/>
                </a:lnTo>
                <a:lnTo>
                  <a:pt x="63335" y="18032"/>
                </a:lnTo>
                <a:lnTo>
                  <a:pt x="65005" y="18624"/>
                </a:lnTo>
                <a:lnTo>
                  <a:pt x="66633" y="19282"/>
                </a:lnTo>
                <a:lnTo>
                  <a:pt x="68227" y="20046"/>
                </a:lnTo>
                <a:lnTo>
                  <a:pt x="69796" y="20876"/>
                </a:lnTo>
                <a:lnTo>
                  <a:pt x="71315" y="21773"/>
                </a:lnTo>
                <a:lnTo>
                  <a:pt x="72800" y="22746"/>
                </a:lnTo>
                <a:lnTo>
                  <a:pt x="74243" y="23805"/>
                </a:lnTo>
                <a:lnTo>
                  <a:pt x="75645" y="24921"/>
                </a:lnTo>
                <a:lnTo>
                  <a:pt x="76996" y="26114"/>
                </a:lnTo>
                <a:lnTo>
                  <a:pt x="78296" y="27373"/>
                </a:lnTo>
                <a:lnTo>
                  <a:pt x="79555" y="28700"/>
                </a:lnTo>
                <a:lnTo>
                  <a:pt x="80755" y="30073"/>
                </a:lnTo>
                <a:lnTo>
                  <a:pt x="81896" y="31524"/>
                </a:lnTo>
                <a:lnTo>
                  <a:pt x="82995" y="33031"/>
                </a:lnTo>
                <a:lnTo>
                  <a:pt x="84027" y="34586"/>
                </a:lnTo>
                <a:lnTo>
                  <a:pt x="85001" y="36189"/>
                </a:lnTo>
                <a:lnTo>
                  <a:pt x="85898" y="37859"/>
                </a:lnTo>
                <a:lnTo>
                  <a:pt x="86746" y="39567"/>
                </a:lnTo>
                <a:lnTo>
                  <a:pt x="87535" y="41332"/>
                </a:lnTo>
                <a:lnTo>
                  <a:pt x="88231" y="43145"/>
                </a:lnTo>
                <a:lnTo>
                  <a:pt x="88869" y="44996"/>
                </a:lnTo>
                <a:lnTo>
                  <a:pt x="89448" y="46885"/>
                </a:lnTo>
                <a:lnTo>
                  <a:pt x="89934" y="48822"/>
                </a:lnTo>
                <a:lnTo>
                  <a:pt x="90346" y="50787"/>
                </a:lnTo>
                <a:lnTo>
                  <a:pt x="90690" y="52801"/>
                </a:lnTo>
                <a:lnTo>
                  <a:pt x="90941" y="54833"/>
                </a:lnTo>
                <a:lnTo>
                  <a:pt x="91235" y="57619"/>
                </a:lnTo>
                <a:lnTo>
                  <a:pt x="88760" y="57619"/>
                </a:lnTo>
                <a:lnTo>
                  <a:pt x="73480" y="57619"/>
                </a:lnTo>
                <a:lnTo>
                  <a:pt x="98300" y="95202"/>
                </a:lnTo>
                <a:lnTo>
                  <a:pt x="120000" y="57619"/>
                </a:lnTo>
                <a:lnTo>
                  <a:pt x="107640" y="57619"/>
                </a:lnTo>
                <a:close/>
              </a:path>
            </a:pathLst>
          </a:custGeom>
          <a:solidFill>
            <a:schemeClr val="bg1">
              <a:lumMod val="50000"/>
            </a:schemeClr>
          </a:solidFill>
          <a:ln>
            <a:noFill/>
          </a:ln>
        </p:spPr>
        <p:txBody>
          <a:bodyPr lIns="60941" tIns="30462" rIns="60941" bIns="30462" anchor="t" anchorCtr="0">
            <a:noAutofit/>
          </a:bodyPr>
          <a:lstStyle/>
          <a:p>
            <a:pPr>
              <a:buClr>
                <a:srgbClr val="000000"/>
              </a:buClr>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3" name="Shape 1440"/>
          <p:cNvSpPr/>
          <p:nvPr/>
        </p:nvSpPr>
        <p:spPr>
          <a:xfrm>
            <a:off x="5708246" y="3357627"/>
            <a:ext cx="926369" cy="814434"/>
          </a:xfrm>
          <a:custGeom>
            <a:avLst/>
            <a:gdLst/>
            <a:ahLst/>
            <a:cxnLst/>
            <a:rect l="0" t="0" r="0" b="0"/>
            <a:pathLst>
              <a:path w="120000" h="120000" extrusionOk="0">
                <a:moveTo>
                  <a:pt x="69410" y="0"/>
                </a:moveTo>
                <a:lnTo>
                  <a:pt x="69410" y="16382"/>
                </a:lnTo>
                <a:lnTo>
                  <a:pt x="71281" y="16563"/>
                </a:lnTo>
                <a:lnTo>
                  <a:pt x="73136" y="16830"/>
                </a:lnTo>
                <a:lnTo>
                  <a:pt x="74956" y="17202"/>
                </a:lnTo>
                <a:lnTo>
                  <a:pt x="76744" y="17679"/>
                </a:lnTo>
                <a:lnTo>
                  <a:pt x="78506" y="18242"/>
                </a:lnTo>
                <a:lnTo>
                  <a:pt x="80234" y="18891"/>
                </a:lnTo>
                <a:lnTo>
                  <a:pt x="81921" y="19635"/>
                </a:lnTo>
                <a:lnTo>
                  <a:pt x="83557" y="20475"/>
                </a:lnTo>
                <a:lnTo>
                  <a:pt x="85177" y="21391"/>
                </a:lnTo>
                <a:lnTo>
                  <a:pt x="86729" y="22383"/>
                </a:lnTo>
                <a:lnTo>
                  <a:pt x="88248" y="23461"/>
                </a:lnTo>
                <a:lnTo>
                  <a:pt x="89716" y="24616"/>
                </a:lnTo>
                <a:lnTo>
                  <a:pt x="91134" y="25847"/>
                </a:lnTo>
                <a:lnTo>
                  <a:pt x="92502" y="27144"/>
                </a:lnTo>
                <a:lnTo>
                  <a:pt x="93811" y="28509"/>
                </a:lnTo>
                <a:lnTo>
                  <a:pt x="95061" y="29949"/>
                </a:lnTo>
                <a:lnTo>
                  <a:pt x="96253" y="31457"/>
                </a:lnTo>
                <a:lnTo>
                  <a:pt x="97394" y="33012"/>
                </a:lnTo>
                <a:lnTo>
                  <a:pt x="98460" y="34634"/>
                </a:lnTo>
                <a:lnTo>
                  <a:pt x="99467" y="36313"/>
                </a:lnTo>
                <a:lnTo>
                  <a:pt x="100406" y="38040"/>
                </a:lnTo>
                <a:lnTo>
                  <a:pt x="101271" y="39825"/>
                </a:lnTo>
                <a:lnTo>
                  <a:pt x="102059" y="41666"/>
                </a:lnTo>
                <a:lnTo>
                  <a:pt x="102781" y="43536"/>
                </a:lnTo>
                <a:lnTo>
                  <a:pt x="103427" y="45463"/>
                </a:lnTo>
                <a:lnTo>
                  <a:pt x="103998" y="47438"/>
                </a:lnTo>
                <a:lnTo>
                  <a:pt x="104476" y="49442"/>
                </a:lnTo>
                <a:lnTo>
                  <a:pt x="104879" y="51484"/>
                </a:lnTo>
                <a:lnTo>
                  <a:pt x="105189" y="53554"/>
                </a:lnTo>
                <a:lnTo>
                  <a:pt x="105424" y="55673"/>
                </a:lnTo>
                <a:lnTo>
                  <a:pt x="105559" y="57810"/>
                </a:lnTo>
                <a:lnTo>
                  <a:pt x="105609" y="59976"/>
                </a:lnTo>
                <a:lnTo>
                  <a:pt x="105550" y="62227"/>
                </a:lnTo>
                <a:lnTo>
                  <a:pt x="105408" y="64431"/>
                </a:lnTo>
                <a:lnTo>
                  <a:pt x="105164" y="66616"/>
                </a:lnTo>
                <a:lnTo>
                  <a:pt x="104820" y="68763"/>
                </a:lnTo>
                <a:lnTo>
                  <a:pt x="104392" y="70881"/>
                </a:lnTo>
                <a:lnTo>
                  <a:pt x="103880" y="72952"/>
                </a:lnTo>
                <a:lnTo>
                  <a:pt x="103276" y="74974"/>
                </a:lnTo>
                <a:lnTo>
                  <a:pt x="102580" y="76949"/>
                </a:lnTo>
                <a:lnTo>
                  <a:pt x="101816" y="78886"/>
                </a:lnTo>
                <a:lnTo>
                  <a:pt x="100969" y="80776"/>
                </a:lnTo>
                <a:lnTo>
                  <a:pt x="100037" y="82598"/>
                </a:lnTo>
                <a:lnTo>
                  <a:pt x="99039" y="84373"/>
                </a:lnTo>
                <a:lnTo>
                  <a:pt x="97973" y="86080"/>
                </a:lnTo>
                <a:lnTo>
                  <a:pt x="96832" y="87741"/>
                </a:lnTo>
                <a:lnTo>
                  <a:pt x="95615" y="89315"/>
                </a:lnTo>
                <a:lnTo>
                  <a:pt x="94348" y="90832"/>
                </a:lnTo>
                <a:lnTo>
                  <a:pt x="93014" y="92273"/>
                </a:lnTo>
                <a:lnTo>
                  <a:pt x="91621" y="93656"/>
                </a:lnTo>
                <a:lnTo>
                  <a:pt x="90169" y="94954"/>
                </a:lnTo>
                <a:lnTo>
                  <a:pt x="88667" y="96175"/>
                </a:lnTo>
                <a:lnTo>
                  <a:pt x="87107" y="97301"/>
                </a:lnTo>
                <a:lnTo>
                  <a:pt x="85504" y="98360"/>
                </a:lnTo>
                <a:lnTo>
                  <a:pt x="83843" y="99324"/>
                </a:lnTo>
                <a:lnTo>
                  <a:pt x="82139" y="100201"/>
                </a:lnTo>
                <a:lnTo>
                  <a:pt x="80402" y="100984"/>
                </a:lnTo>
                <a:lnTo>
                  <a:pt x="78623" y="101680"/>
                </a:lnTo>
                <a:lnTo>
                  <a:pt x="76794" y="102253"/>
                </a:lnTo>
                <a:lnTo>
                  <a:pt x="74940" y="102759"/>
                </a:lnTo>
                <a:lnTo>
                  <a:pt x="73052" y="103140"/>
                </a:lnTo>
                <a:lnTo>
                  <a:pt x="71139" y="103407"/>
                </a:lnTo>
                <a:lnTo>
                  <a:pt x="69192" y="103579"/>
                </a:lnTo>
                <a:lnTo>
                  <a:pt x="67212" y="103636"/>
                </a:lnTo>
                <a:lnTo>
                  <a:pt x="65399" y="103598"/>
                </a:lnTo>
                <a:lnTo>
                  <a:pt x="63603" y="103445"/>
                </a:lnTo>
                <a:lnTo>
                  <a:pt x="61833" y="103207"/>
                </a:lnTo>
                <a:lnTo>
                  <a:pt x="60079" y="102892"/>
                </a:lnTo>
                <a:lnTo>
                  <a:pt x="58359" y="102463"/>
                </a:lnTo>
                <a:lnTo>
                  <a:pt x="56664" y="101967"/>
                </a:lnTo>
                <a:lnTo>
                  <a:pt x="54994" y="101375"/>
                </a:lnTo>
                <a:lnTo>
                  <a:pt x="53366" y="100717"/>
                </a:lnTo>
                <a:lnTo>
                  <a:pt x="51764" y="99953"/>
                </a:lnTo>
                <a:lnTo>
                  <a:pt x="50203" y="99123"/>
                </a:lnTo>
                <a:lnTo>
                  <a:pt x="48684" y="98226"/>
                </a:lnTo>
                <a:lnTo>
                  <a:pt x="47199" y="97253"/>
                </a:lnTo>
                <a:lnTo>
                  <a:pt x="45756" y="96194"/>
                </a:lnTo>
                <a:lnTo>
                  <a:pt x="44354" y="95078"/>
                </a:lnTo>
                <a:lnTo>
                  <a:pt x="43003" y="93885"/>
                </a:lnTo>
                <a:lnTo>
                  <a:pt x="41703" y="92626"/>
                </a:lnTo>
                <a:lnTo>
                  <a:pt x="40444" y="91299"/>
                </a:lnTo>
                <a:lnTo>
                  <a:pt x="39236" y="89926"/>
                </a:lnTo>
                <a:lnTo>
                  <a:pt x="38103" y="88475"/>
                </a:lnTo>
                <a:lnTo>
                  <a:pt x="37004" y="86968"/>
                </a:lnTo>
                <a:lnTo>
                  <a:pt x="35972" y="85413"/>
                </a:lnTo>
                <a:lnTo>
                  <a:pt x="34998" y="83810"/>
                </a:lnTo>
                <a:lnTo>
                  <a:pt x="34092" y="82140"/>
                </a:lnTo>
                <a:lnTo>
                  <a:pt x="33253" y="80432"/>
                </a:lnTo>
                <a:lnTo>
                  <a:pt x="32464" y="78667"/>
                </a:lnTo>
                <a:lnTo>
                  <a:pt x="31768" y="76854"/>
                </a:lnTo>
                <a:lnTo>
                  <a:pt x="31113" y="75013"/>
                </a:lnTo>
                <a:lnTo>
                  <a:pt x="30551" y="73114"/>
                </a:lnTo>
                <a:lnTo>
                  <a:pt x="30065" y="71177"/>
                </a:lnTo>
                <a:lnTo>
                  <a:pt x="29653" y="69212"/>
                </a:lnTo>
                <a:lnTo>
                  <a:pt x="29309" y="67208"/>
                </a:lnTo>
                <a:lnTo>
                  <a:pt x="29058" y="65166"/>
                </a:lnTo>
                <a:lnTo>
                  <a:pt x="28764" y="62380"/>
                </a:lnTo>
                <a:lnTo>
                  <a:pt x="31231" y="62380"/>
                </a:lnTo>
                <a:lnTo>
                  <a:pt x="46519" y="62380"/>
                </a:lnTo>
                <a:lnTo>
                  <a:pt x="21690" y="24797"/>
                </a:lnTo>
                <a:lnTo>
                  <a:pt x="0" y="62380"/>
                </a:lnTo>
                <a:lnTo>
                  <a:pt x="12359" y="62380"/>
                </a:lnTo>
                <a:lnTo>
                  <a:pt x="14390" y="62380"/>
                </a:lnTo>
                <a:lnTo>
                  <a:pt x="14550" y="64679"/>
                </a:lnTo>
                <a:lnTo>
                  <a:pt x="14659" y="66082"/>
                </a:lnTo>
                <a:lnTo>
                  <a:pt x="14793" y="67475"/>
                </a:lnTo>
                <a:lnTo>
                  <a:pt x="14969" y="68868"/>
                </a:lnTo>
                <a:lnTo>
                  <a:pt x="15162" y="70242"/>
                </a:lnTo>
                <a:lnTo>
                  <a:pt x="15389" y="71625"/>
                </a:lnTo>
                <a:lnTo>
                  <a:pt x="15632" y="72980"/>
                </a:lnTo>
                <a:lnTo>
                  <a:pt x="15917" y="74335"/>
                </a:lnTo>
                <a:lnTo>
                  <a:pt x="16219" y="75681"/>
                </a:lnTo>
                <a:lnTo>
                  <a:pt x="16555" y="77026"/>
                </a:lnTo>
                <a:lnTo>
                  <a:pt x="16916" y="78352"/>
                </a:lnTo>
                <a:lnTo>
                  <a:pt x="17302" y="79669"/>
                </a:lnTo>
                <a:lnTo>
                  <a:pt x="17713" y="80966"/>
                </a:lnTo>
                <a:lnTo>
                  <a:pt x="18158" y="82264"/>
                </a:lnTo>
                <a:lnTo>
                  <a:pt x="18619" y="83542"/>
                </a:lnTo>
                <a:lnTo>
                  <a:pt x="19114" y="84802"/>
                </a:lnTo>
                <a:lnTo>
                  <a:pt x="19634" y="86061"/>
                </a:lnTo>
                <a:lnTo>
                  <a:pt x="20180" y="87302"/>
                </a:lnTo>
                <a:lnTo>
                  <a:pt x="20742" y="88523"/>
                </a:lnTo>
                <a:lnTo>
                  <a:pt x="21338" y="89735"/>
                </a:lnTo>
                <a:lnTo>
                  <a:pt x="21959" y="90927"/>
                </a:lnTo>
                <a:lnTo>
                  <a:pt x="22605" y="92110"/>
                </a:lnTo>
                <a:lnTo>
                  <a:pt x="23268" y="93275"/>
                </a:lnTo>
                <a:lnTo>
                  <a:pt x="23964" y="94419"/>
                </a:lnTo>
                <a:lnTo>
                  <a:pt x="24686" y="95555"/>
                </a:lnTo>
                <a:lnTo>
                  <a:pt x="25424" y="96671"/>
                </a:lnTo>
                <a:lnTo>
                  <a:pt x="26188" y="97759"/>
                </a:lnTo>
                <a:lnTo>
                  <a:pt x="26977" y="98837"/>
                </a:lnTo>
                <a:lnTo>
                  <a:pt x="27791" y="99896"/>
                </a:lnTo>
                <a:lnTo>
                  <a:pt x="28630" y="100927"/>
                </a:lnTo>
                <a:lnTo>
                  <a:pt x="29486" y="101957"/>
                </a:lnTo>
                <a:lnTo>
                  <a:pt x="30358" y="102949"/>
                </a:lnTo>
                <a:lnTo>
                  <a:pt x="31273" y="103923"/>
                </a:lnTo>
                <a:lnTo>
                  <a:pt x="32204" y="104886"/>
                </a:lnTo>
                <a:lnTo>
                  <a:pt x="33144" y="105812"/>
                </a:lnTo>
                <a:lnTo>
                  <a:pt x="34109" y="106728"/>
                </a:lnTo>
                <a:lnTo>
                  <a:pt x="35082" y="107596"/>
                </a:lnTo>
                <a:lnTo>
                  <a:pt x="36073" y="108445"/>
                </a:lnTo>
                <a:lnTo>
                  <a:pt x="37088" y="109266"/>
                </a:lnTo>
                <a:lnTo>
                  <a:pt x="38112" y="110048"/>
                </a:lnTo>
                <a:lnTo>
                  <a:pt x="39144" y="110811"/>
                </a:lnTo>
                <a:lnTo>
                  <a:pt x="40192" y="111546"/>
                </a:lnTo>
                <a:lnTo>
                  <a:pt x="41258" y="112252"/>
                </a:lnTo>
                <a:lnTo>
                  <a:pt x="42341" y="112920"/>
                </a:lnTo>
                <a:lnTo>
                  <a:pt x="43431" y="113559"/>
                </a:lnTo>
                <a:lnTo>
                  <a:pt x="44531" y="114189"/>
                </a:lnTo>
                <a:lnTo>
                  <a:pt x="45647" y="114761"/>
                </a:lnTo>
                <a:lnTo>
                  <a:pt x="46779" y="115324"/>
                </a:lnTo>
                <a:lnTo>
                  <a:pt x="47904" y="115859"/>
                </a:lnTo>
                <a:lnTo>
                  <a:pt x="49053" y="116345"/>
                </a:lnTo>
                <a:lnTo>
                  <a:pt x="50211" y="116803"/>
                </a:lnTo>
                <a:lnTo>
                  <a:pt x="51378" y="117242"/>
                </a:lnTo>
                <a:lnTo>
                  <a:pt x="52552" y="117643"/>
                </a:lnTo>
                <a:lnTo>
                  <a:pt x="53736" y="118024"/>
                </a:lnTo>
                <a:lnTo>
                  <a:pt x="54936" y="118358"/>
                </a:lnTo>
                <a:lnTo>
                  <a:pt x="56127" y="118673"/>
                </a:lnTo>
                <a:lnTo>
                  <a:pt x="57335" y="118940"/>
                </a:lnTo>
                <a:lnTo>
                  <a:pt x="58552" y="119188"/>
                </a:lnTo>
                <a:lnTo>
                  <a:pt x="59769" y="119408"/>
                </a:lnTo>
                <a:lnTo>
                  <a:pt x="61002" y="119589"/>
                </a:lnTo>
                <a:lnTo>
                  <a:pt x="62236" y="119732"/>
                </a:lnTo>
                <a:lnTo>
                  <a:pt x="63469" y="119856"/>
                </a:lnTo>
                <a:lnTo>
                  <a:pt x="64711" y="119933"/>
                </a:lnTo>
                <a:lnTo>
                  <a:pt x="65961" y="119980"/>
                </a:lnTo>
                <a:lnTo>
                  <a:pt x="67212" y="120000"/>
                </a:lnTo>
                <a:lnTo>
                  <a:pt x="69922" y="119914"/>
                </a:lnTo>
                <a:lnTo>
                  <a:pt x="72607" y="119685"/>
                </a:lnTo>
                <a:lnTo>
                  <a:pt x="75242" y="119303"/>
                </a:lnTo>
                <a:lnTo>
                  <a:pt x="77835" y="118778"/>
                </a:lnTo>
                <a:lnTo>
                  <a:pt x="80385" y="118101"/>
                </a:lnTo>
                <a:lnTo>
                  <a:pt x="82894" y="117299"/>
                </a:lnTo>
                <a:lnTo>
                  <a:pt x="85345" y="116355"/>
                </a:lnTo>
                <a:lnTo>
                  <a:pt x="87744" y="115277"/>
                </a:lnTo>
                <a:lnTo>
                  <a:pt x="90077" y="114074"/>
                </a:lnTo>
                <a:lnTo>
                  <a:pt x="92359" y="112748"/>
                </a:lnTo>
                <a:lnTo>
                  <a:pt x="94558" y="111298"/>
                </a:lnTo>
                <a:lnTo>
                  <a:pt x="96706" y="109733"/>
                </a:lnTo>
                <a:lnTo>
                  <a:pt x="98770" y="108063"/>
                </a:lnTo>
                <a:lnTo>
                  <a:pt x="100767" y="106279"/>
                </a:lnTo>
                <a:lnTo>
                  <a:pt x="102680" y="104390"/>
                </a:lnTo>
                <a:lnTo>
                  <a:pt x="104526" y="102405"/>
                </a:lnTo>
                <a:lnTo>
                  <a:pt x="106272" y="100306"/>
                </a:lnTo>
                <a:lnTo>
                  <a:pt x="107933" y="98131"/>
                </a:lnTo>
                <a:lnTo>
                  <a:pt x="109502" y="95860"/>
                </a:lnTo>
                <a:lnTo>
                  <a:pt x="110971" y="93513"/>
                </a:lnTo>
                <a:lnTo>
                  <a:pt x="112347" y="91071"/>
                </a:lnTo>
                <a:lnTo>
                  <a:pt x="113622" y="88571"/>
                </a:lnTo>
                <a:lnTo>
                  <a:pt x="114789" y="85975"/>
                </a:lnTo>
                <a:lnTo>
                  <a:pt x="115846" y="83313"/>
                </a:lnTo>
                <a:lnTo>
                  <a:pt x="116794" y="80585"/>
                </a:lnTo>
                <a:lnTo>
                  <a:pt x="117625" y="77799"/>
                </a:lnTo>
                <a:lnTo>
                  <a:pt x="118330" y="74955"/>
                </a:lnTo>
                <a:lnTo>
                  <a:pt x="118925" y="72055"/>
                </a:lnTo>
                <a:lnTo>
                  <a:pt x="119387" y="69107"/>
                </a:lnTo>
                <a:lnTo>
                  <a:pt x="119723" y="66101"/>
                </a:lnTo>
                <a:lnTo>
                  <a:pt x="119924" y="63067"/>
                </a:lnTo>
                <a:lnTo>
                  <a:pt x="120000" y="59976"/>
                </a:lnTo>
                <a:lnTo>
                  <a:pt x="119932" y="56970"/>
                </a:lnTo>
                <a:lnTo>
                  <a:pt x="119739" y="53993"/>
                </a:lnTo>
                <a:lnTo>
                  <a:pt x="119412" y="51074"/>
                </a:lnTo>
                <a:lnTo>
                  <a:pt x="118976" y="48192"/>
                </a:lnTo>
                <a:lnTo>
                  <a:pt x="118414" y="45349"/>
                </a:lnTo>
                <a:lnTo>
                  <a:pt x="117742" y="42572"/>
                </a:lnTo>
                <a:lnTo>
                  <a:pt x="116945" y="39844"/>
                </a:lnTo>
                <a:lnTo>
                  <a:pt x="116047" y="37172"/>
                </a:lnTo>
                <a:lnTo>
                  <a:pt x="115032" y="34577"/>
                </a:lnTo>
                <a:lnTo>
                  <a:pt x="113924" y="32029"/>
                </a:lnTo>
                <a:lnTo>
                  <a:pt x="112708" y="29568"/>
                </a:lnTo>
                <a:lnTo>
                  <a:pt x="111399" y="27163"/>
                </a:lnTo>
                <a:lnTo>
                  <a:pt x="109989" y="24854"/>
                </a:lnTo>
                <a:lnTo>
                  <a:pt x="108495" y="22603"/>
                </a:lnTo>
                <a:lnTo>
                  <a:pt x="106910" y="20446"/>
                </a:lnTo>
                <a:lnTo>
                  <a:pt x="105231" y="18385"/>
                </a:lnTo>
                <a:lnTo>
                  <a:pt x="103486" y="16410"/>
                </a:lnTo>
                <a:lnTo>
                  <a:pt x="101657" y="14521"/>
                </a:lnTo>
                <a:lnTo>
                  <a:pt x="99735" y="12737"/>
                </a:lnTo>
                <a:lnTo>
                  <a:pt x="97763" y="11048"/>
                </a:lnTo>
                <a:lnTo>
                  <a:pt x="95707" y="9474"/>
                </a:lnTo>
                <a:lnTo>
                  <a:pt x="93585" y="7995"/>
                </a:lnTo>
                <a:lnTo>
                  <a:pt x="91411" y="6631"/>
                </a:lnTo>
                <a:lnTo>
                  <a:pt x="89162" y="5390"/>
                </a:lnTo>
                <a:lnTo>
                  <a:pt x="86863" y="4264"/>
                </a:lnTo>
                <a:lnTo>
                  <a:pt x="84505" y="3263"/>
                </a:lnTo>
                <a:lnTo>
                  <a:pt x="82106" y="2385"/>
                </a:lnTo>
                <a:lnTo>
                  <a:pt x="79639" y="1641"/>
                </a:lnTo>
                <a:lnTo>
                  <a:pt x="77147" y="1020"/>
                </a:lnTo>
                <a:lnTo>
                  <a:pt x="74604" y="543"/>
                </a:lnTo>
                <a:lnTo>
                  <a:pt x="72020" y="200"/>
                </a:lnTo>
                <a:lnTo>
                  <a:pt x="69410" y="0"/>
                </a:lnTo>
                <a:close/>
              </a:path>
            </a:pathLst>
          </a:custGeom>
          <a:solidFill>
            <a:schemeClr val="tx1">
              <a:lumMod val="65000"/>
              <a:lumOff val="35000"/>
            </a:schemeClr>
          </a:solidFill>
          <a:ln>
            <a:noFill/>
          </a:ln>
        </p:spPr>
        <p:txBody>
          <a:bodyPr lIns="60941" tIns="30462" rIns="60941" bIns="30462" anchor="t" anchorCtr="0">
            <a:noAutofit/>
          </a:bodyPr>
          <a:lstStyle/>
          <a:p>
            <a:pPr>
              <a:buClr>
                <a:srgbClr val="000000"/>
              </a:buClr>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cxnSp>
        <p:nvCxnSpPr>
          <p:cNvPr id="64" name="Shape 1442"/>
          <p:cNvCxnSpPr/>
          <p:nvPr/>
        </p:nvCxnSpPr>
        <p:spPr>
          <a:xfrm>
            <a:off x="4658025" y="3660826"/>
            <a:ext cx="731453" cy="0"/>
          </a:xfrm>
          <a:prstGeom prst="straightConnector1">
            <a:avLst/>
          </a:prstGeom>
          <a:noFill/>
          <a:ln w="9525" cap="flat" cmpd="sng">
            <a:solidFill>
              <a:srgbClr val="414955"/>
            </a:solidFill>
            <a:prstDash val="solid"/>
            <a:miter/>
            <a:headEnd type="none" w="med" len="med"/>
            <a:tailEnd type="oval" w="med" len="med"/>
          </a:ln>
        </p:spPr>
      </p:cxnSp>
      <p:cxnSp>
        <p:nvCxnSpPr>
          <p:cNvPr id="67" name="Shape 1447"/>
          <p:cNvCxnSpPr>
            <a:cxnSpLocks/>
          </p:cNvCxnSpPr>
          <p:nvPr/>
        </p:nvCxnSpPr>
        <p:spPr>
          <a:xfrm>
            <a:off x="6773595" y="3660826"/>
            <a:ext cx="779315" cy="0"/>
          </a:xfrm>
          <a:prstGeom prst="straightConnector1">
            <a:avLst/>
          </a:prstGeom>
          <a:noFill/>
          <a:ln w="9525" cap="flat" cmpd="sng">
            <a:solidFill>
              <a:srgbClr val="5F6A7B"/>
            </a:solidFill>
            <a:prstDash val="solid"/>
            <a:miter/>
            <a:headEnd type="oval" w="med" len="med"/>
            <a:tailEnd type="none" w="med" len="med"/>
          </a:ln>
        </p:spPr>
      </p:cxnSp>
      <p:sp>
        <p:nvSpPr>
          <p:cNvPr id="73" name="Rectangle 11"/>
          <p:cNvSpPr/>
          <p:nvPr/>
        </p:nvSpPr>
        <p:spPr>
          <a:xfrm>
            <a:off x="1934068" y="1404113"/>
            <a:ext cx="2174548" cy="721544"/>
          </a:xfrm>
          <a:prstGeom prst="rect">
            <a:avLst/>
          </a:prstGeom>
        </p:spPr>
        <p:txBody>
          <a:bodyPr wrap="square">
            <a:spAutoFit/>
          </a:bodyPr>
          <a:lstStyle/>
          <a:p>
            <a:pPr algn="ctr">
              <a:lnSpc>
                <a:spcPct val="125000"/>
              </a:lnSpc>
            </a:pP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执行时间</a:t>
            </a:r>
          </a:p>
        </p:txBody>
      </p:sp>
      <mc:AlternateContent xmlns:mc="http://schemas.openxmlformats.org/markup-compatibility/2006" xmlns:a14="http://schemas.microsoft.com/office/drawing/2010/main">
        <mc:Choice Requires="a14">
          <p:sp>
            <p:nvSpPr>
              <p:cNvPr id="22" name="Rectangle 11">
                <a:extLst>
                  <a:ext uri="{FF2B5EF4-FFF2-40B4-BE49-F238E27FC236}">
                    <a16:creationId xmlns:a16="http://schemas.microsoft.com/office/drawing/2014/main" id="{7BDFE5D8-7E01-4810-A977-8A206FAF9212}"/>
                  </a:ext>
                </a:extLst>
              </p:cNvPr>
              <p:cNvSpPr/>
              <p:nvPr/>
            </p:nvSpPr>
            <p:spPr>
              <a:xfrm>
                <a:off x="1318671" y="2215620"/>
                <a:ext cx="3405342" cy="2727413"/>
              </a:xfrm>
              <a:prstGeom prst="rect">
                <a:avLst/>
              </a:prstGeom>
            </p:spPr>
            <p:txBody>
              <a:bodyPr wrap="square">
                <a:spAutoFit/>
              </a:bodyPr>
              <a:lstStyle/>
              <a:p>
                <a:pPr algn="ctr">
                  <a:lnSpc>
                    <a:spcPct val="125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受问题复杂程度影响</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5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y=x</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与</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y=</a:t>
                </a:r>
                <a14:m>
                  <m:oMath xmlns:m="http://schemas.openxmlformats.org/officeDocument/2006/math">
                    <m:f>
                      <m:fPr>
                        <m:ctrlPr>
                          <a:rPr lang="zh-CN" altLang="zh-CN" sz="2400" i="1">
                            <a:latin typeface="Cambria Math" panose="02040503050406030204" pitchFamily="18" charset="0"/>
                            <a:ea typeface="Cambria Math" panose="02040503050406030204" pitchFamily="18" charset="0"/>
                          </a:rPr>
                        </m:ctrlPr>
                      </m:fPr>
                      <m:num>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num>
                      <m:den>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2</m:t>
                        </m:r>
                      </m:den>
                    </m:f>
                  </m:oMath>
                </a14:m>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5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受运行环境变化影响</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5000"/>
                  </a:lnSpc>
                </a:pP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5000"/>
                  </a:lnSpc>
                </a:pP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5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实验结果难于总结</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mc:Choice>
        <mc:Fallback xmlns="">
          <p:sp>
            <p:nvSpPr>
              <p:cNvPr id="22" name="Rectangle 11">
                <a:extLst>
                  <a:ext uri="{FF2B5EF4-FFF2-40B4-BE49-F238E27FC236}">
                    <a16:creationId xmlns:a16="http://schemas.microsoft.com/office/drawing/2014/main" id="{7BDFE5D8-7E01-4810-A977-8A206FAF9212}"/>
                  </a:ext>
                </a:extLst>
              </p:cNvPr>
              <p:cNvSpPr>
                <a:spLocks noRot="1" noChangeAspect="1" noMove="1" noResize="1" noEditPoints="1" noAdjustHandles="1" noChangeArrowheads="1" noChangeShapeType="1" noTextEdit="1"/>
              </p:cNvSpPr>
              <p:nvPr/>
            </p:nvSpPr>
            <p:spPr>
              <a:xfrm>
                <a:off x="1318671" y="2215620"/>
                <a:ext cx="3405342" cy="2727413"/>
              </a:xfrm>
              <a:prstGeom prst="rect">
                <a:avLst/>
              </a:prstGeom>
              <a:blipFill>
                <a:blip r:embed="rId3"/>
                <a:stretch>
                  <a:fillRect b="-4018"/>
                </a:stretch>
              </a:blipFill>
            </p:spPr>
            <p:txBody>
              <a:bodyPr/>
              <a:lstStyle/>
              <a:p>
                <a:r>
                  <a:rPr lang="zh-CN" altLang="en-US">
                    <a:noFill/>
                  </a:rPr>
                  <a:t> </a:t>
                </a:r>
              </a:p>
            </p:txBody>
          </p:sp>
        </mc:Fallback>
      </mc:AlternateContent>
      <p:sp>
        <p:nvSpPr>
          <p:cNvPr id="24" name="Rectangle 11">
            <a:extLst>
              <a:ext uri="{FF2B5EF4-FFF2-40B4-BE49-F238E27FC236}">
                <a16:creationId xmlns:a16="http://schemas.microsoft.com/office/drawing/2014/main" id="{E16898BC-4112-454B-B596-CD551A4C9140}"/>
              </a:ext>
            </a:extLst>
          </p:cNvPr>
          <p:cNvSpPr/>
          <p:nvPr/>
        </p:nvSpPr>
        <p:spPr>
          <a:xfrm>
            <a:off x="8261026" y="1404113"/>
            <a:ext cx="2174548" cy="721544"/>
          </a:xfrm>
          <a:prstGeom prst="rect">
            <a:avLst/>
          </a:prstGeom>
        </p:spPr>
        <p:txBody>
          <a:bodyPr wrap="square">
            <a:spAutoFit/>
          </a:bodyPr>
          <a:lstStyle/>
          <a:p>
            <a:pPr algn="ctr">
              <a:lnSpc>
                <a:spcPct val="125000"/>
              </a:lnSpc>
            </a:pP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执行次数</a:t>
            </a:r>
          </a:p>
        </p:txBody>
      </p:sp>
      <p:sp>
        <p:nvSpPr>
          <p:cNvPr id="34" name="Rectangle 11">
            <a:extLst>
              <a:ext uri="{FF2B5EF4-FFF2-40B4-BE49-F238E27FC236}">
                <a16:creationId xmlns:a16="http://schemas.microsoft.com/office/drawing/2014/main" id="{228D2DAD-DE52-4294-8CF1-8EB2C9C00F4A}"/>
              </a:ext>
            </a:extLst>
          </p:cNvPr>
          <p:cNvSpPr/>
          <p:nvPr/>
        </p:nvSpPr>
        <p:spPr>
          <a:xfrm>
            <a:off x="7467989" y="2239362"/>
            <a:ext cx="3557011" cy="3050963"/>
          </a:xfrm>
          <a:prstGeom prst="rect">
            <a:avLst/>
          </a:prstGeom>
        </p:spPr>
        <p:txBody>
          <a:bodyPr wrap="square">
            <a:spAutoFit/>
          </a:bodyPr>
          <a:lstStyle/>
          <a:p>
            <a:pPr algn="ctr">
              <a:lnSpc>
                <a:spcPct val="125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仅受问题函数形态影响</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5000"/>
              </a:lnSpc>
            </a:pP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5000"/>
              </a:lnSpc>
            </a:pP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5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不受运行环境变化影响</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5000"/>
              </a:lnSpc>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5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实验结果易于总结，</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50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具有实际意义</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Rectangle 11">
            <a:extLst>
              <a:ext uri="{FF2B5EF4-FFF2-40B4-BE49-F238E27FC236}">
                <a16:creationId xmlns:a16="http://schemas.microsoft.com/office/drawing/2014/main" id="{DE2A28C9-753A-4285-BD68-7C1E1DAE782E}"/>
              </a:ext>
            </a:extLst>
          </p:cNvPr>
          <p:cNvSpPr/>
          <p:nvPr/>
        </p:nvSpPr>
        <p:spPr>
          <a:xfrm>
            <a:off x="4979712" y="1003370"/>
            <a:ext cx="2174548" cy="581762"/>
          </a:xfrm>
          <a:prstGeom prst="rect">
            <a:avLst/>
          </a:prstGeom>
        </p:spPr>
        <p:txBody>
          <a:bodyPr wrap="square">
            <a:spAutoFit/>
          </a:bodyPr>
          <a:lstStyle/>
          <a:p>
            <a:pPr algn="ctr">
              <a:lnSpc>
                <a:spcPct val="125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性能指标</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a14:imgEffect>
                    <a14:imgEffect>
                      <a14:saturation sat="0"/>
                    </a14:imgEffect>
                  </a14:imgLayer>
                </a14:imgProps>
              </a:ext>
              <a:ext uri="{28A0092B-C50C-407E-A947-70E740481C1C}">
                <a14:useLocalDpi xmlns:a14="http://schemas.microsoft.com/office/drawing/2010/main"/>
              </a:ext>
            </a:extLst>
          </a:blip>
          <a:srcRect/>
          <a:stretch>
            <a:fillRect/>
          </a:stretch>
        </p:blipFill>
        <p:spPr>
          <a:xfrm>
            <a:off x="0" y="3465949"/>
            <a:ext cx="12218272" cy="3429000"/>
          </a:xfrm>
          <a:prstGeom prst="rect">
            <a:avLst/>
          </a:prstGeom>
        </p:spPr>
      </p:pic>
      <p:sp>
        <p:nvSpPr>
          <p:cNvPr id="9" name="圆角矩形 8"/>
          <p:cNvSpPr/>
          <p:nvPr/>
        </p:nvSpPr>
        <p:spPr>
          <a:xfrm>
            <a:off x="673509" y="591324"/>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3886977" y="3291162"/>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236696" y="2313216"/>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983772" y="2860805"/>
            <a:ext cx="252924" cy="25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575161" y="2397097"/>
            <a:ext cx="1715719" cy="1445260"/>
          </a:xfrm>
          <a:prstGeom prst="rect">
            <a:avLst/>
          </a:prstGeom>
          <a:noFill/>
        </p:spPr>
        <p:txBody>
          <a:bodyPr wrap="square" rtlCol="0">
            <a:spAutoFit/>
          </a:bodyPr>
          <a:lstStyle/>
          <a:p>
            <a:pPr algn="ctr"/>
            <a:r>
              <a:rPr lang="en-US" altLang="zh-CN" sz="8800" dirty="0">
                <a:latin typeface="FuturaBookC" pitchFamily="2" charset="-52"/>
              </a:rPr>
              <a:t>03</a:t>
            </a:r>
            <a:endParaRPr lang="zh-CN" altLang="en-US" sz="8800" dirty="0">
              <a:latin typeface="FuturaBookC" pitchFamily="2" charset="-52"/>
            </a:endParaRPr>
          </a:p>
        </p:txBody>
      </p:sp>
      <p:sp>
        <p:nvSpPr>
          <p:cNvPr id="32" name="文本框 31"/>
          <p:cNvSpPr txBox="1"/>
          <p:nvPr/>
        </p:nvSpPr>
        <p:spPr>
          <a:xfrm>
            <a:off x="5304472" y="2637065"/>
            <a:ext cx="4422225" cy="707886"/>
          </a:xfrm>
          <a:prstGeom prst="rect">
            <a:avLst/>
          </a:prstGeom>
          <a:noFill/>
        </p:spPr>
        <p:txBody>
          <a:bodyPr wrap="square" rtlCol="0">
            <a:spAutoFit/>
          </a:bodyPr>
          <a:lstStyle/>
          <a:p>
            <a:pPr algn="dist"/>
            <a:r>
              <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sym typeface="+mn-ea"/>
              </a:rPr>
              <a:t>实验工作内容</a:t>
            </a:r>
          </a:p>
        </p:txBody>
      </p:sp>
      <p:sp>
        <p:nvSpPr>
          <p:cNvPr id="33" name="文本框 32"/>
          <p:cNvSpPr txBox="1"/>
          <p:nvPr/>
        </p:nvSpPr>
        <p:spPr>
          <a:xfrm>
            <a:off x="5345191" y="3278573"/>
            <a:ext cx="4681303" cy="338554"/>
          </a:xfrm>
          <a:prstGeom prst="rect">
            <a:avLst/>
          </a:prstGeom>
          <a:noFill/>
        </p:spPr>
        <p:txBody>
          <a:bodyPr wrap="square" rtlCol="0">
            <a:spAutoFit/>
          </a:bodyPr>
          <a:lstStyle/>
          <a:p>
            <a:pPr algn="ctr"/>
            <a:r>
              <a:rPr lang="en-US" altLang="zh-CN" sz="1600" dirty="0">
                <a:solidFill>
                  <a:schemeClr val="tx1">
                    <a:lumMod val="75000"/>
                    <a:lumOff val="25000"/>
                  </a:schemeClr>
                </a:solidFill>
                <a:latin typeface="FuturaBookC" pitchFamily="2" charset="-52"/>
                <a:ea typeface="锐字逼格青春粗黑体简2.0" panose="02010604000000000000" pitchFamily="2" charset="-122"/>
              </a:rPr>
              <a:t>Experimental work content</a:t>
            </a:r>
            <a:endParaRPr lang="zh-CN" altLang="en-US" sz="1600" dirty="0">
              <a:solidFill>
                <a:schemeClr val="tx1">
                  <a:lumMod val="75000"/>
                  <a:lumOff val="25000"/>
                </a:schemeClr>
              </a:solidFill>
              <a:latin typeface="FuturaBookC" pitchFamily="2" charset="-52"/>
              <a:ea typeface="锐字逼格青春粗黑体简2.0" panose="02010604000000000000" pitchFamily="2" charset="-122"/>
            </a:endParaRPr>
          </a:p>
        </p:txBody>
      </p:sp>
      <p:cxnSp>
        <p:nvCxnSpPr>
          <p:cNvPr id="2" name="直接连接符 1"/>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647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实验工作简要总结</a:t>
            </a:r>
          </a:p>
        </p:txBody>
      </p:sp>
      <mc:AlternateContent xmlns:mc="http://schemas.openxmlformats.org/markup-compatibility/2006" xmlns:a14="http://schemas.microsoft.com/office/drawing/2010/main">
        <mc:Choice Requires="a14">
          <p:sp>
            <p:nvSpPr>
              <p:cNvPr id="22" name="Rectangle 11">
                <a:extLst>
                  <a:ext uri="{FF2B5EF4-FFF2-40B4-BE49-F238E27FC236}">
                    <a16:creationId xmlns:a16="http://schemas.microsoft.com/office/drawing/2014/main" id="{7BDFE5D8-7E01-4810-A977-8A206FAF9212}"/>
                  </a:ext>
                </a:extLst>
              </p:cNvPr>
              <p:cNvSpPr/>
              <p:nvPr/>
            </p:nvSpPr>
            <p:spPr>
              <a:xfrm>
                <a:off x="565713" y="1871220"/>
                <a:ext cx="10869000" cy="1896801"/>
              </a:xfrm>
              <a:prstGeom prst="rect">
                <a:avLst/>
              </a:prstGeom>
            </p:spPr>
            <p:txBody>
              <a:bodyPr wrap="square">
                <a:spAutoFit/>
              </a:bodyPr>
              <a:lstStyle/>
              <a:p>
                <a:pPr algn="just">
                  <a:lnSpc>
                    <a:spcPct val="125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事先</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求得函数的最小值</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𝐵</m:t>
                        </m:r>
                      </m:sub>
                    </m:sSub>
                  </m:oMath>
                </a14:m>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25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2.</a:t>
                </a:r>
                <a:r>
                  <a:rPr lang="zh-CN"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当计算结果不大于</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𝐵</m:t>
                        </m:r>
                      </m:sub>
                    </m:sSub>
                  </m:oMath>
                </a14:m>
                <a:r>
                  <a:rPr lang="zh-CN"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时，返回</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True</a:t>
                </a:r>
                <a:r>
                  <a:rPr lang="zh-CN"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和</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f(x)</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执行次数</a:t>
                </a:r>
              </a:p>
              <a:p>
                <a:pPr algn="just">
                  <a:lnSpc>
                    <a:spcPct val="125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3.</a:t>
                </a:r>
                <a:r>
                  <a:rPr lang="zh-CN"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当连续</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𝑠</m:t>
                        </m:r>
                      </m:sub>
                    </m:sSub>
                  </m:oMath>
                </a14:m>
                <a:r>
                  <a:rPr lang="zh-CN"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次结果</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之间差不大于</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t>𝐶</m:t>
                        </m:r>
                      </m:sub>
                    </m:sSub>
                  </m:oMath>
                </a14:m>
                <a:r>
                  <a:rPr lang="en-US" altLang="zh-CN" sz="2400" dirty="0">
                    <a:ea typeface="宋体" panose="02010600030101010101" pitchFamily="2" charset="-122"/>
                    <a:cs typeface="Times New Roman" panose="02020603050405020304" pitchFamily="18" charset="0"/>
                  </a:rPr>
                  <a:t> </a:t>
                </a:r>
                <a:r>
                  <a:rPr lang="zh-CN"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，但计算结果仍大于</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sz="2400"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𝐵</m:t>
                        </m:r>
                      </m:sub>
                    </m:sSub>
                  </m:oMath>
                </a14:m>
                <a:r>
                  <a:rPr lang="zh-CN"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，返回</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False</a:t>
                </a:r>
                <a:r>
                  <a:rPr lang="zh-CN"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和陷入停滞以前的</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f(x)</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执行次数</a:t>
                </a:r>
              </a:p>
            </p:txBody>
          </p:sp>
        </mc:Choice>
        <mc:Fallback xmlns="">
          <p:sp>
            <p:nvSpPr>
              <p:cNvPr id="22" name="Rectangle 11">
                <a:extLst>
                  <a:ext uri="{FF2B5EF4-FFF2-40B4-BE49-F238E27FC236}">
                    <a16:creationId xmlns:a16="http://schemas.microsoft.com/office/drawing/2014/main" id="{7BDFE5D8-7E01-4810-A977-8A206FAF9212}"/>
                  </a:ext>
                </a:extLst>
              </p:cNvPr>
              <p:cNvSpPr>
                <a:spLocks noRot="1" noChangeAspect="1" noMove="1" noResize="1" noEditPoints="1" noAdjustHandles="1" noChangeArrowheads="1" noChangeShapeType="1" noTextEdit="1"/>
              </p:cNvSpPr>
              <p:nvPr/>
            </p:nvSpPr>
            <p:spPr>
              <a:xfrm>
                <a:off x="565713" y="1871220"/>
                <a:ext cx="10869000" cy="1896801"/>
              </a:xfrm>
              <a:prstGeom prst="rect">
                <a:avLst/>
              </a:prstGeom>
              <a:blipFill>
                <a:blip r:embed="rId3"/>
                <a:stretch>
                  <a:fillRect l="-897" r="-841" b="-6431"/>
                </a:stretch>
              </a:blipFill>
            </p:spPr>
            <p:txBody>
              <a:bodyPr/>
              <a:lstStyle/>
              <a:p>
                <a:r>
                  <a:rPr lang="zh-CN" altLang="en-US">
                    <a:noFill/>
                  </a:rPr>
                  <a:t> </a:t>
                </a:r>
              </a:p>
            </p:txBody>
          </p:sp>
        </mc:Fallback>
      </mc:AlternateContent>
      <p:sp>
        <p:nvSpPr>
          <p:cNvPr id="35" name="Rectangle 11">
            <a:extLst>
              <a:ext uri="{FF2B5EF4-FFF2-40B4-BE49-F238E27FC236}">
                <a16:creationId xmlns:a16="http://schemas.microsoft.com/office/drawing/2014/main" id="{DE2A28C9-753A-4285-BD68-7C1E1DAE782E}"/>
              </a:ext>
            </a:extLst>
          </p:cNvPr>
          <p:cNvSpPr/>
          <p:nvPr/>
        </p:nvSpPr>
        <p:spPr>
          <a:xfrm>
            <a:off x="1133625" y="910935"/>
            <a:ext cx="9924750" cy="1050416"/>
          </a:xfrm>
          <a:prstGeom prst="rect">
            <a:avLst/>
          </a:prstGeom>
        </p:spPr>
        <p:txBody>
          <a:bodyPr wrap="square">
            <a:spAutoFit/>
          </a:bodyPr>
          <a:lstStyle/>
          <a:p>
            <a:pPr algn="ctr">
              <a:lnSpc>
                <a:spcPct val="125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单次求解结果评定方法</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5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双准确度参数方法</a:t>
            </a:r>
          </a:p>
        </p:txBody>
      </p:sp>
      <p:pic>
        <p:nvPicPr>
          <p:cNvPr id="1026" name="Picture 2">
            <a:extLst>
              <a:ext uri="{FF2B5EF4-FFF2-40B4-BE49-F238E27FC236}">
                <a16:creationId xmlns:a16="http://schemas.microsoft.com/office/drawing/2014/main" id="{71096E4A-290B-4113-A557-2E8045444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0312" y="3822700"/>
            <a:ext cx="3810000" cy="25527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箭头连接符 2">
            <a:extLst>
              <a:ext uri="{FF2B5EF4-FFF2-40B4-BE49-F238E27FC236}">
                <a16:creationId xmlns:a16="http://schemas.microsoft.com/office/drawing/2014/main" id="{D89B148B-ECEE-45EC-84D8-BDEACE355B43}"/>
              </a:ext>
            </a:extLst>
          </p:cNvPr>
          <p:cNvCxnSpPr/>
          <p:nvPr/>
        </p:nvCxnSpPr>
        <p:spPr>
          <a:xfrm flipH="1">
            <a:off x="6096000" y="5401559"/>
            <a:ext cx="387350" cy="443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7B7DA3A5-E02F-4762-B3E6-404772FA71F4}"/>
              </a:ext>
            </a:extLst>
          </p:cNvPr>
          <p:cNvCxnSpPr>
            <a:cxnSpLocks/>
          </p:cNvCxnSpPr>
          <p:nvPr/>
        </p:nvCxnSpPr>
        <p:spPr>
          <a:xfrm>
            <a:off x="6858982" y="5401559"/>
            <a:ext cx="380804" cy="443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C5ECB5A9-06BA-47D2-A395-26265D84319F}"/>
              </a:ext>
            </a:extLst>
          </p:cNvPr>
          <p:cNvSpPr txBox="1"/>
          <p:nvPr/>
        </p:nvSpPr>
        <p:spPr>
          <a:xfrm>
            <a:off x="5870607" y="5032227"/>
            <a:ext cx="1569660" cy="369332"/>
          </a:xfrm>
          <a:prstGeom prst="rect">
            <a:avLst/>
          </a:prstGeom>
          <a:noFill/>
        </p:spPr>
        <p:txBody>
          <a:bodyPr wrap="none" rtlCol="0">
            <a:spAutoFit/>
          </a:bodyPr>
          <a:lstStyle/>
          <a:p>
            <a:r>
              <a:rPr lang="zh-CN" altLang="en-US" dirty="0"/>
              <a:t>求解陷入停滞</a:t>
            </a:r>
          </a:p>
        </p:txBody>
      </p:sp>
      <mc:AlternateContent xmlns:mc="http://schemas.openxmlformats.org/markup-compatibility/2006" xmlns:a14="http://schemas.microsoft.com/office/drawing/2010/main">
        <mc:Choice Requires="a14">
          <p:sp>
            <p:nvSpPr>
              <p:cNvPr id="15" name="Rectangle 11">
                <a:extLst>
                  <a:ext uri="{FF2B5EF4-FFF2-40B4-BE49-F238E27FC236}">
                    <a16:creationId xmlns:a16="http://schemas.microsoft.com/office/drawing/2014/main" id="{8C205E6F-84EB-44CB-BE5D-30BA8F024BE6}"/>
                  </a:ext>
                </a:extLst>
              </p:cNvPr>
              <p:cNvSpPr/>
              <p:nvPr/>
            </p:nvSpPr>
            <p:spPr>
              <a:xfrm>
                <a:off x="8107000" y="4500776"/>
                <a:ext cx="2875227" cy="1216551"/>
              </a:xfrm>
              <a:prstGeom prst="rect">
                <a:avLst/>
              </a:prstGeom>
            </p:spPr>
            <p:txBody>
              <a:bodyPr wrap="square">
                <a:spAutoFit/>
              </a:bodyPr>
              <a:lstStyle/>
              <a:p>
                <a:pPr algn="just">
                  <a:lnSpc>
                    <a:spcPct val="125000"/>
                  </a:lnSpc>
                </a:pPr>
                <a14:m>
                  <m:oMath xmlns:m="http://schemas.openxmlformats.org/officeDocument/2006/math">
                    <m:sSub>
                      <m:sSubPr>
                        <m:ctrlPr>
                          <a:rPr lang="zh-CN" altLang="zh-CN" sz="2000" i="1" smtClean="0">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𝐵</m:t>
                        </m:r>
                      </m:sub>
                    </m:sSub>
                    <m:r>
                      <a:rPr lang="en-US" altLang="zh-CN" sz="2000" i="1">
                        <a:latin typeface="Cambria Math" panose="02040503050406030204" pitchFamily="18" charset="0"/>
                        <a:ea typeface="宋体" panose="02010600030101010101" pitchFamily="2" charset="-122"/>
                        <a:cs typeface="Times New Roman" panose="02020603050405020304" pitchFamily="18" charset="0"/>
                      </a:rPr>
                      <m:t> </m:t>
                    </m:r>
                  </m:oMath>
                </a14:m>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zh-CN" sz="2000" dirty="0">
                    <a:ea typeface="Cambria Math" panose="02040503050406030204" pitchFamily="18" charset="0"/>
                  </a:rPr>
                  <a:t> </a:t>
                </a:r>
                <a14:m>
                  <m:oMath xmlns:m="http://schemas.openxmlformats.org/officeDocument/2006/math">
                    <m:sSup>
                      <m:sSupPr>
                        <m:ctrlPr>
                          <a:rPr lang="zh-CN"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宋体" panose="02010600030101010101" pitchFamily="2" charset="-122"/>
                            <a:cs typeface="Times New Roman" panose="02020603050405020304" pitchFamily="18" charset="0"/>
                          </a:rPr>
                          <m:t>10</m:t>
                        </m:r>
                      </m:e>
                      <m:sup>
                        <m:r>
                          <a:rPr lang="en-US" altLang="zh-CN" sz="2000" i="1">
                            <a:latin typeface="Cambria Math" panose="02040503050406030204" pitchFamily="18" charset="0"/>
                            <a:ea typeface="宋体" panose="02010600030101010101" pitchFamily="2" charset="-122"/>
                            <a:cs typeface="Times New Roman" panose="02020603050405020304" pitchFamily="18" charset="0"/>
                          </a:rPr>
                          <m:t>−10</m:t>
                        </m:r>
                      </m:sup>
                    </m:sSup>
                  </m:oMath>
                </a14:m>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25000"/>
                  </a:lnSpc>
                </a:pPr>
                <a14:m>
                  <m:oMath xmlns:m="http://schemas.openxmlformats.org/officeDocument/2006/math">
                    <m:sSub>
                      <m:sSubPr>
                        <m:ctrlPr>
                          <a:rPr lang="zh-CN" altLang="zh-CN" sz="2000" i="1">
                            <a:solidFill>
                              <a:prstClr val="black"/>
                            </a:solidFill>
                            <a:latin typeface="Cambria Math" panose="02040503050406030204" pitchFamily="18" charset="0"/>
                            <a:ea typeface="Cambria Math" panose="02040503050406030204" pitchFamily="18" charset="0"/>
                          </a:rPr>
                        </m:ctrlPr>
                      </m:sSubPr>
                      <m:e>
                        <m:r>
                          <a:rPr lang="en-US" altLang="zh-CN" sz="2000" i="1">
                            <a:solidFill>
                              <a:prstClr val="black"/>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2000" b="0" i="1" smtClean="0">
                            <a:solidFill>
                              <a:prstClr val="black"/>
                            </a:solidFill>
                            <a:latin typeface="Cambria Math" panose="02040503050406030204" pitchFamily="18" charset="0"/>
                            <a:ea typeface="宋体" panose="02010600030101010101" pitchFamily="2" charset="-122"/>
                            <a:cs typeface="Times New Roman" panose="02020603050405020304" pitchFamily="18" charset="0"/>
                          </a:rPr>
                          <m:t>𝐶</m:t>
                        </m:r>
                      </m:sub>
                    </m:sSub>
                    <m:r>
                      <a:rPr lang="en-US" altLang="zh-CN" sz="2000" i="1">
                        <a:solidFill>
                          <a:prstClr val="black"/>
                        </a:solidFill>
                        <a:latin typeface="Cambria Math" panose="02040503050406030204" pitchFamily="18" charset="0"/>
                        <a:ea typeface="宋体" panose="02010600030101010101" pitchFamily="2" charset="-122"/>
                        <a:cs typeface="Times New Roman" panose="02020603050405020304" pitchFamily="18" charset="0"/>
                      </a:rPr>
                      <m:t> </m:t>
                    </m:r>
                  </m:oMath>
                </a14:m>
                <a:r>
                  <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a:t>
                </a:r>
                <a:r>
                  <a:rPr lang="zh-CN" altLang="zh-CN" sz="2000" dirty="0">
                    <a:solidFill>
                      <a:prstClr val="black"/>
                    </a:solidFill>
                    <a:ea typeface="Cambria Math" panose="02040503050406030204" pitchFamily="18" charset="0"/>
                  </a:rPr>
                  <a:t> </a:t>
                </a:r>
                <a14:m>
                  <m:oMath xmlns:m="http://schemas.openxmlformats.org/officeDocument/2006/math">
                    <m:sSup>
                      <m:sSupPr>
                        <m:ctrlPr>
                          <a:rPr lang="zh-CN" altLang="zh-CN" sz="2000" i="1">
                            <a:solidFill>
                              <a:prstClr val="black"/>
                            </a:solidFill>
                            <a:latin typeface="Cambria Math" panose="02040503050406030204" pitchFamily="18" charset="0"/>
                            <a:ea typeface="Cambria Math" panose="02040503050406030204" pitchFamily="18" charset="0"/>
                          </a:rPr>
                        </m:ctrlPr>
                      </m:sSupPr>
                      <m:e>
                        <m:r>
                          <a:rPr lang="en-US" altLang="zh-CN" sz="2000" i="1">
                            <a:solidFill>
                              <a:prstClr val="black"/>
                            </a:solidFill>
                            <a:latin typeface="Cambria Math" panose="02040503050406030204" pitchFamily="18" charset="0"/>
                            <a:ea typeface="宋体" panose="02010600030101010101" pitchFamily="2" charset="-122"/>
                            <a:cs typeface="Times New Roman" panose="02020603050405020304" pitchFamily="18" charset="0"/>
                          </a:rPr>
                          <m:t>10</m:t>
                        </m:r>
                      </m:e>
                      <m:sup>
                        <m:r>
                          <a:rPr lang="en-US" altLang="zh-CN" sz="2000" i="1">
                            <a:solidFill>
                              <a:prstClr val="black"/>
                            </a:solidFill>
                            <a:latin typeface="Cambria Math" panose="02040503050406030204" pitchFamily="18" charset="0"/>
                            <a:ea typeface="宋体" panose="02010600030101010101" pitchFamily="2" charset="-122"/>
                            <a:cs typeface="Times New Roman" panose="02020603050405020304" pitchFamily="18" charset="0"/>
                          </a:rPr>
                          <m:t>−1</m:t>
                        </m:r>
                        <m:r>
                          <a:rPr lang="en-US" altLang="zh-CN" sz="2000" b="0" i="1" smtClean="0">
                            <a:solidFill>
                              <a:prstClr val="black"/>
                            </a:solidFill>
                            <a:latin typeface="Cambria Math" panose="02040503050406030204" pitchFamily="18" charset="0"/>
                            <a:ea typeface="宋体" panose="02010600030101010101" pitchFamily="2" charset="-122"/>
                            <a:cs typeface="Times New Roman" panose="02020603050405020304" pitchFamily="18" charset="0"/>
                          </a:rPr>
                          <m:t>1</m:t>
                        </m:r>
                      </m:sup>
                    </m:sSup>
                  </m:oMath>
                </a14:m>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25000"/>
                  </a:lnSpc>
                </a:pPr>
                <a14:m>
                  <m:oMath xmlns:m="http://schemas.openxmlformats.org/officeDocument/2006/math">
                    <m:sSub>
                      <m:sSubPr>
                        <m:ctrlPr>
                          <a:rPr lang="zh-CN" altLang="zh-CN" sz="2000" i="1">
                            <a:solidFill>
                              <a:prstClr val="black"/>
                            </a:solidFill>
                            <a:latin typeface="Cambria Math" panose="02040503050406030204" pitchFamily="18" charset="0"/>
                            <a:ea typeface="Cambria Math" panose="02040503050406030204" pitchFamily="18" charset="0"/>
                          </a:rPr>
                        </m:ctrlPr>
                      </m:sSubPr>
                      <m:e>
                        <m:r>
                          <a:rPr lang="en-US" altLang="zh-CN" sz="2000" b="0" i="1" smtClean="0">
                            <a:solidFill>
                              <a:prstClr val="black"/>
                            </a:solidFill>
                            <a:latin typeface="Cambria Math" panose="02040503050406030204" pitchFamily="18" charset="0"/>
                            <a:ea typeface="Cambria Math" panose="02040503050406030204" pitchFamily="18" charset="0"/>
                          </a:rPr>
                          <m:t>𝑛</m:t>
                        </m:r>
                      </m:e>
                      <m:sub>
                        <m:r>
                          <a:rPr lang="en-US" altLang="zh-CN" sz="2000" b="0" i="1" smtClean="0">
                            <a:solidFill>
                              <a:prstClr val="black"/>
                            </a:solidFill>
                            <a:latin typeface="Cambria Math" panose="02040503050406030204" pitchFamily="18" charset="0"/>
                            <a:ea typeface="宋体" panose="02010600030101010101" pitchFamily="2" charset="-122"/>
                            <a:cs typeface="Times New Roman" panose="02020603050405020304" pitchFamily="18" charset="0"/>
                          </a:rPr>
                          <m:t>𝑆</m:t>
                        </m:r>
                      </m:sub>
                    </m:sSub>
                    <m:r>
                      <a:rPr lang="en-US" altLang="zh-CN" sz="2000" i="1">
                        <a:solidFill>
                          <a:prstClr val="black"/>
                        </a:solidFill>
                        <a:latin typeface="Cambria Math" panose="02040503050406030204" pitchFamily="18" charset="0"/>
                        <a:ea typeface="宋体" panose="02010600030101010101" pitchFamily="2" charset="-122"/>
                        <a:cs typeface="Times New Roman" panose="02020603050405020304" pitchFamily="18" charset="0"/>
                      </a:rPr>
                      <m:t> </m:t>
                    </m:r>
                  </m:oMath>
                </a14:m>
                <a:r>
                  <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 400</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mc:Choice>
        <mc:Fallback xmlns="">
          <p:sp>
            <p:nvSpPr>
              <p:cNvPr id="15" name="Rectangle 11">
                <a:extLst>
                  <a:ext uri="{FF2B5EF4-FFF2-40B4-BE49-F238E27FC236}">
                    <a16:creationId xmlns:a16="http://schemas.microsoft.com/office/drawing/2014/main" id="{8C205E6F-84EB-44CB-BE5D-30BA8F024BE6}"/>
                  </a:ext>
                </a:extLst>
              </p:cNvPr>
              <p:cNvSpPr>
                <a:spLocks noRot="1" noChangeAspect="1" noMove="1" noResize="1" noEditPoints="1" noAdjustHandles="1" noChangeArrowheads="1" noChangeShapeType="1" noTextEdit="1"/>
              </p:cNvSpPr>
              <p:nvPr/>
            </p:nvSpPr>
            <p:spPr>
              <a:xfrm>
                <a:off x="8107000" y="4500776"/>
                <a:ext cx="2875227" cy="1216551"/>
              </a:xfrm>
              <a:prstGeom prst="rect">
                <a:avLst/>
              </a:prstGeom>
              <a:blipFill>
                <a:blip r:embed="rId5"/>
                <a:stretch>
                  <a:fillRect b="-7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9014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实验工作简要总结</a:t>
            </a:r>
          </a:p>
        </p:txBody>
      </p:sp>
      <mc:AlternateContent xmlns:mc="http://schemas.openxmlformats.org/markup-compatibility/2006" xmlns:a14="http://schemas.microsoft.com/office/drawing/2010/main">
        <mc:Choice Requires="a14">
          <p:sp>
            <p:nvSpPr>
              <p:cNvPr id="22" name="Rectangle 11">
                <a:extLst>
                  <a:ext uri="{FF2B5EF4-FFF2-40B4-BE49-F238E27FC236}">
                    <a16:creationId xmlns:a16="http://schemas.microsoft.com/office/drawing/2014/main" id="{7BDFE5D8-7E01-4810-A977-8A206FAF9212}"/>
                  </a:ext>
                </a:extLst>
              </p:cNvPr>
              <p:cNvSpPr/>
              <p:nvPr/>
            </p:nvSpPr>
            <p:spPr>
              <a:xfrm>
                <a:off x="1574381" y="2220010"/>
                <a:ext cx="8851664" cy="2924134"/>
              </a:xfrm>
              <a:prstGeom prst="rect">
                <a:avLst/>
              </a:prstGeom>
            </p:spPr>
            <p:txBody>
              <a:bodyPr wrap="square">
                <a:spAutoFit/>
              </a:bodyPr>
              <a:lstStyle/>
              <a:p>
                <a:pPr algn="just">
                  <a:lnSpc>
                    <a:spcPct val="125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1.</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求解次数策略：求解成功次数达到</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400" i="1">
                            <a:latin typeface="Cambria Math" panose="02040503050406030204" pitchFamily="18" charset="0"/>
                            <a:ea typeface="宋体" panose="02010600030101010101" pitchFamily="2" charset="-122"/>
                            <a:cs typeface="Times New Roman" panose="02020603050405020304" pitchFamily="18" charset="0"/>
                          </a:rPr>
                          <m:t>𝑉</m:t>
                        </m:r>
                      </m:sub>
                    </m:sSub>
                  </m:oMath>
                </a14:m>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或求解次数达到</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400" b="0" i="1" smtClean="0">
                            <a:latin typeface="Cambria Math" panose="02040503050406030204" pitchFamily="18" charset="0"/>
                            <a:ea typeface="宋体" panose="02010600030101010101" pitchFamily="2" charset="-122"/>
                            <a:cs typeface="Times New Roman" panose="02020603050405020304" pitchFamily="18" charset="0"/>
                          </a:rPr>
                          <m:t>𝑇</m:t>
                        </m:r>
                      </m:sub>
                    </m:sSub>
                  </m:oMath>
                </a14:m>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25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2.</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适应度评定要素：求解的平均次数</a:t>
                </a:r>
                <a14:m>
                  <m:oMath xmlns:m="http://schemas.openxmlformats.org/officeDocument/2006/math">
                    <m:acc>
                      <m:accPr>
                        <m:chr m:val="̅"/>
                        <m:ctrlPr>
                          <a:rPr lang="zh-CN" altLang="zh-CN" sz="2400" i="1">
                            <a:latin typeface="Cambria Math" panose="02040503050406030204" pitchFamily="18" charset="0"/>
                            <a:ea typeface="Cambria Math" panose="02040503050406030204" pitchFamily="18" charset="0"/>
                          </a:rPr>
                        </m:ctrlPr>
                      </m:accPr>
                      <m:e>
                        <m:r>
                          <a:rPr lang="en-US" altLang="zh-CN" sz="2400" i="1">
                            <a:latin typeface="Cambria Math" panose="02040503050406030204" pitchFamily="18" charset="0"/>
                            <a:ea typeface="宋体" panose="02010600030101010101" pitchFamily="2" charset="-122"/>
                            <a:cs typeface="Times New Roman" panose="02020603050405020304" pitchFamily="18" charset="0"/>
                          </a:rPr>
                          <m:t>𝑛</m:t>
                        </m:r>
                      </m:e>
                    </m:acc>
                  </m:oMath>
                </a14:m>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，求解成功率</a:t>
                </a:r>
                <a14:m>
                  <m:oMath xmlns:m="http://schemas.openxmlformats.org/officeDocument/2006/math">
                    <m:r>
                      <a:rPr lang="en-US" altLang="zh-CN" sz="2400" i="1">
                        <a:latin typeface="Cambria Math" panose="02040503050406030204" pitchFamily="18" charset="0"/>
                        <a:ea typeface="宋体" panose="02010600030101010101" pitchFamily="2" charset="-122"/>
                        <a:cs typeface="Times New Roman" panose="02020603050405020304" pitchFamily="18" charset="0"/>
                      </a:rPr>
                      <m:t>𝛼</m:t>
                    </m:r>
                  </m:oMath>
                </a14:m>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25000"/>
                  </a:lnSpc>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5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引入</a:t>
                </a:r>
                <a14:m>
                  <m:oMath xmlns:m="http://schemas.openxmlformats.org/officeDocument/2006/math">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𝑀</m:t>
                        </m:r>
                      </m:sub>
                    </m:sSub>
                  </m:oMath>
                </a14:m>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平滑因子：</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5000"/>
                  </a:lnSpc>
                </a:pP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𝑓𝑖𝑡</m:t>
                          </m:r>
                        </m:e>
                        <m:sub>
                          <m:r>
                            <a:rPr lang="en-US" altLang="zh-CN" sz="2400" i="1">
                              <a:latin typeface="Cambria Math" panose="02040503050406030204" pitchFamily="18" charset="0"/>
                            </a:rPr>
                            <m:t>𝐴</m:t>
                          </m:r>
                        </m:sub>
                      </m:sSub>
                      <m:r>
                        <a:rPr lang="en-US" altLang="zh-CN" sz="2400" b="0" i="1" smtClean="0">
                          <a:latin typeface="Cambria Math" panose="02040503050406030204" pitchFamily="18" charset="0"/>
                        </a:rPr>
                        <m:t>=</m:t>
                      </m:r>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𝑛</m:t>
                          </m:r>
                        </m:e>
                      </m:acc>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100%</m:t>
                          </m:r>
                        </m:num>
                        <m:den>
                          <m:r>
                            <a:rPr lang="en-US" altLang="zh-CN" sz="2400" i="1">
                              <a:latin typeface="Cambria Math" panose="02040503050406030204" pitchFamily="18" charset="0"/>
                            </a:rPr>
                            <m:t>𝛼</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𝛼</m:t>
                              </m:r>
                            </m:e>
                            <m:sub>
                              <m:r>
                                <a:rPr lang="en-US" altLang="zh-CN" sz="2400" i="1">
                                  <a:latin typeface="Cambria Math" panose="02040503050406030204" pitchFamily="18" charset="0"/>
                                </a:rPr>
                                <m:t>𝑀</m:t>
                              </m:r>
                            </m:sub>
                          </m:sSub>
                        </m:den>
                      </m:f>
                    </m:oMath>
                  </m:oMathPara>
                </a14:m>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mc:Choice>
        <mc:Fallback xmlns="">
          <p:sp>
            <p:nvSpPr>
              <p:cNvPr id="22" name="Rectangle 11">
                <a:extLst>
                  <a:ext uri="{FF2B5EF4-FFF2-40B4-BE49-F238E27FC236}">
                    <a16:creationId xmlns:a16="http://schemas.microsoft.com/office/drawing/2014/main" id="{7BDFE5D8-7E01-4810-A977-8A206FAF9212}"/>
                  </a:ext>
                </a:extLst>
              </p:cNvPr>
              <p:cNvSpPr>
                <a:spLocks noRot="1" noChangeAspect="1" noMove="1" noResize="1" noEditPoints="1" noAdjustHandles="1" noChangeArrowheads="1" noChangeShapeType="1" noTextEdit="1"/>
              </p:cNvSpPr>
              <p:nvPr/>
            </p:nvSpPr>
            <p:spPr>
              <a:xfrm>
                <a:off x="1574381" y="2220010"/>
                <a:ext cx="8851664" cy="2924134"/>
              </a:xfrm>
              <a:prstGeom prst="rect">
                <a:avLst/>
              </a:prstGeom>
              <a:blipFill>
                <a:blip r:embed="rId3"/>
                <a:stretch>
                  <a:fillRect l="-1033"/>
                </a:stretch>
              </a:blipFill>
            </p:spPr>
            <p:txBody>
              <a:bodyPr/>
              <a:lstStyle/>
              <a:p>
                <a:r>
                  <a:rPr lang="zh-CN" altLang="en-US">
                    <a:noFill/>
                  </a:rPr>
                  <a:t> </a:t>
                </a:r>
              </a:p>
            </p:txBody>
          </p:sp>
        </mc:Fallback>
      </mc:AlternateContent>
      <p:sp>
        <p:nvSpPr>
          <p:cNvPr id="35" name="Rectangle 11">
            <a:extLst>
              <a:ext uri="{FF2B5EF4-FFF2-40B4-BE49-F238E27FC236}">
                <a16:creationId xmlns:a16="http://schemas.microsoft.com/office/drawing/2014/main" id="{DE2A28C9-753A-4285-BD68-7C1E1DAE782E}"/>
              </a:ext>
            </a:extLst>
          </p:cNvPr>
          <p:cNvSpPr/>
          <p:nvPr/>
        </p:nvSpPr>
        <p:spPr>
          <a:xfrm>
            <a:off x="3037106" y="1003370"/>
            <a:ext cx="6059760" cy="581762"/>
          </a:xfrm>
          <a:prstGeom prst="rect">
            <a:avLst/>
          </a:prstGeom>
        </p:spPr>
        <p:txBody>
          <a:bodyPr wrap="square">
            <a:spAutoFit/>
          </a:bodyPr>
          <a:lstStyle/>
          <a:p>
            <a:pPr algn="ctr">
              <a:lnSpc>
                <a:spcPct val="125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算法对问题适应度综合评定方法</a:t>
            </a:r>
          </a:p>
        </p:txBody>
      </p:sp>
      <mc:AlternateContent xmlns:mc="http://schemas.openxmlformats.org/markup-compatibility/2006" xmlns:a14="http://schemas.microsoft.com/office/drawing/2010/main">
        <mc:Choice Requires="a14">
          <p:sp>
            <p:nvSpPr>
              <p:cNvPr id="25" name="Rectangle 11">
                <a:extLst>
                  <a:ext uri="{FF2B5EF4-FFF2-40B4-BE49-F238E27FC236}">
                    <a16:creationId xmlns:a16="http://schemas.microsoft.com/office/drawing/2014/main" id="{CF5E2F0E-9914-47D2-ADE9-B9BD7C1B0367}"/>
                  </a:ext>
                </a:extLst>
              </p:cNvPr>
              <p:cNvSpPr/>
              <p:nvPr/>
            </p:nvSpPr>
            <p:spPr>
              <a:xfrm>
                <a:off x="8983692" y="4538465"/>
                <a:ext cx="1885413" cy="1211357"/>
              </a:xfrm>
              <a:prstGeom prst="rect">
                <a:avLst/>
              </a:prstGeom>
            </p:spPr>
            <p:txBody>
              <a:bodyPr wrap="square">
                <a:spAutoFit/>
              </a:bodyPr>
              <a:lstStyle/>
              <a:p>
                <a:pPr algn="just">
                  <a:lnSpc>
                    <a:spcPct val="125000"/>
                  </a:lnSpc>
                </a:pPr>
                <a14:m>
                  <m:oMath xmlns:m="http://schemas.openxmlformats.org/officeDocument/2006/math">
                    <m:sSub>
                      <m:sSubPr>
                        <m:ctrlPr>
                          <a:rPr lang="zh-CN" altLang="zh-CN" sz="2000" i="1" smtClean="0">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𝑉</m:t>
                        </m:r>
                      </m:sub>
                    </m:sSub>
                  </m:oMath>
                </a14:m>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=10</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25000"/>
                  </a:lnSpc>
                </a:pPr>
                <a14:m>
                  <m:oMath xmlns:m="http://schemas.openxmlformats.org/officeDocument/2006/math">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000" b="0" i="1" smtClean="0">
                            <a:latin typeface="Cambria Math" panose="02040503050406030204" pitchFamily="18" charset="0"/>
                            <a:ea typeface="宋体" panose="02010600030101010101" pitchFamily="2" charset="-122"/>
                            <a:cs typeface="Times New Roman" panose="02020603050405020304" pitchFamily="18" charset="0"/>
                          </a:rPr>
                          <m:t>𝑇</m:t>
                        </m:r>
                      </m:sub>
                    </m:sSub>
                  </m:oMath>
                </a14:m>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=200</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25000"/>
                  </a:lnSpc>
                </a:pPr>
                <a14:m>
                  <m:oMath xmlns:m="http://schemas.openxmlformats.org/officeDocument/2006/math">
                    <m:sSub>
                      <m:sSubPr>
                        <m:ctrlPr>
                          <a:rPr lang="zh-CN"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2000" i="1">
                            <a:latin typeface="Cambria Math" panose="02040503050406030204" pitchFamily="18" charset="0"/>
                            <a:ea typeface="宋体" panose="02010600030101010101" pitchFamily="2" charset="-122"/>
                            <a:cs typeface="Times New Roman" panose="02020603050405020304" pitchFamily="18" charset="0"/>
                          </a:rPr>
                          <m:t>𝑀</m:t>
                        </m:r>
                      </m:sub>
                    </m:sSub>
                  </m:oMath>
                </a14:m>
                <a:r>
                  <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 0.005</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mc:Choice>
        <mc:Fallback xmlns="">
          <p:sp>
            <p:nvSpPr>
              <p:cNvPr id="25" name="Rectangle 11">
                <a:extLst>
                  <a:ext uri="{FF2B5EF4-FFF2-40B4-BE49-F238E27FC236}">
                    <a16:creationId xmlns:a16="http://schemas.microsoft.com/office/drawing/2014/main" id="{CF5E2F0E-9914-47D2-ADE9-B9BD7C1B0367}"/>
                  </a:ext>
                </a:extLst>
              </p:cNvPr>
              <p:cNvSpPr>
                <a:spLocks noRot="1" noChangeAspect="1" noMove="1" noResize="1" noEditPoints="1" noAdjustHandles="1" noChangeArrowheads="1" noChangeShapeType="1" noTextEdit="1"/>
              </p:cNvSpPr>
              <p:nvPr/>
            </p:nvSpPr>
            <p:spPr>
              <a:xfrm>
                <a:off x="8983692" y="4538465"/>
                <a:ext cx="1885413" cy="1211357"/>
              </a:xfrm>
              <a:prstGeom prst="rect">
                <a:avLst/>
              </a:prstGeom>
              <a:blipFill>
                <a:blip r:embed="rId4"/>
                <a:stretch>
                  <a:fillRect b="-80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1838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实验工作简要总结</a:t>
            </a:r>
          </a:p>
        </p:txBody>
      </p:sp>
      <mc:AlternateContent xmlns:mc="http://schemas.openxmlformats.org/markup-compatibility/2006" xmlns:a14="http://schemas.microsoft.com/office/drawing/2010/main">
        <mc:Choice Requires="a14">
          <p:sp>
            <p:nvSpPr>
              <p:cNvPr id="22" name="Rectangle 11">
                <a:extLst>
                  <a:ext uri="{FF2B5EF4-FFF2-40B4-BE49-F238E27FC236}">
                    <a16:creationId xmlns:a16="http://schemas.microsoft.com/office/drawing/2014/main" id="{7BDFE5D8-7E01-4810-A977-8A206FAF9212}"/>
                  </a:ext>
                </a:extLst>
              </p:cNvPr>
              <p:cNvSpPr/>
              <p:nvPr/>
            </p:nvSpPr>
            <p:spPr>
              <a:xfrm>
                <a:off x="565713" y="1871220"/>
                <a:ext cx="10869000" cy="4441088"/>
              </a:xfrm>
              <a:prstGeom prst="rect">
                <a:avLst/>
              </a:prstGeom>
            </p:spPr>
            <p:txBody>
              <a:bodyPr wrap="square">
                <a:spAutoFit/>
              </a:bodyPr>
              <a:lstStyle/>
              <a:p>
                <a:pPr algn="ctr">
                  <a:lnSpc>
                    <a:spcPct val="125000"/>
                  </a:lnSpc>
                </a:pPr>
                <a14:m>
                  <m:oMath xmlns:m="http://schemas.openxmlformats.org/officeDocument/2006/math">
                    <m:sSub>
                      <m:sSubPr>
                        <m:ctrlPr>
                          <a:rPr lang="zh-CN" altLang="zh-CN" sz="2800" b="1" i="1" smtClean="0">
                            <a:solidFill>
                              <a:prstClr val="black"/>
                            </a:solidFill>
                            <a:latin typeface="Cambria Math" panose="02040503050406030204" pitchFamily="18" charset="0"/>
                          </a:rPr>
                        </m:ctrlPr>
                      </m:sSubPr>
                      <m:e>
                        <m:r>
                          <a:rPr lang="en-US" altLang="zh-CN" sz="2800" b="1" i="1">
                            <a:solidFill>
                              <a:prstClr val="black"/>
                            </a:solidFill>
                            <a:latin typeface="Cambria Math" panose="02040503050406030204" pitchFamily="18" charset="0"/>
                          </a:rPr>
                          <m:t>𝑺</m:t>
                        </m:r>
                      </m:e>
                      <m:sub>
                        <m:r>
                          <a:rPr lang="en-US" altLang="zh-CN" sz="2800" b="1" i="1">
                            <a:solidFill>
                              <a:prstClr val="black"/>
                            </a:solidFill>
                            <a:latin typeface="Cambria Math" panose="02040503050406030204" pitchFamily="18" charset="0"/>
                          </a:rPr>
                          <m:t>𝑨</m:t>
                        </m:r>
                      </m:sub>
                    </m:sSub>
                    <m:r>
                      <a:rPr lang="en-US" altLang="zh-CN" sz="2800">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m:t>
                    </m:r>
                    <m:sSub>
                      <m:sSubPr>
                        <m:ctrlPr>
                          <a:rPr lang="zh-CN"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𝐴</m:t>
                        </m:r>
                      </m:e>
                      <m:sub>
                        <m:r>
                          <a:rPr lang="en-US" altLang="zh-CN" sz="2800" i="1">
                            <a:solidFill>
                              <a:prstClr val="black"/>
                            </a:solidFill>
                            <a:latin typeface="Cambria Math" panose="02040503050406030204" pitchFamily="18" charset="0"/>
                          </a:rPr>
                          <m:t>1</m:t>
                        </m:r>
                      </m:sub>
                    </m:sSub>
                    <m:r>
                      <a:rPr lang="en-US" altLang="zh-CN" sz="2800" i="1">
                        <a:solidFill>
                          <a:prstClr val="black"/>
                        </a:solidFill>
                        <a:latin typeface="Cambria Math" panose="02040503050406030204" pitchFamily="18" charset="0"/>
                      </a:rPr>
                      <m:t>,</m:t>
                    </m:r>
                    <m:sSub>
                      <m:sSubPr>
                        <m:ctrlPr>
                          <a:rPr lang="zh-CN"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𝐴</m:t>
                        </m:r>
                      </m:e>
                      <m:sub>
                        <m:r>
                          <a:rPr lang="en-US" altLang="zh-CN" sz="2800" i="1">
                            <a:solidFill>
                              <a:prstClr val="black"/>
                            </a:solidFill>
                            <a:latin typeface="Cambria Math" panose="02040503050406030204" pitchFamily="18" charset="0"/>
                          </a:rPr>
                          <m:t>2</m:t>
                        </m:r>
                      </m:sub>
                    </m:sSub>
                  </m:oMath>
                </a14:m>
                <a:r>
                  <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sym typeface="+mn-ea"/>
                  </a:rPr>
                  <a:t>……</a:t>
                </a:r>
                <a:r>
                  <a:rPr lang="zh-CN" altLang="zh-CN" sz="2800" b="1" dirty="0">
                    <a:solidFill>
                      <a:prstClr val="black"/>
                    </a:solidFill>
                  </a:rPr>
                  <a:t> </a:t>
                </a:r>
                <a14:m>
                  <m:oMath xmlns:m="http://schemas.openxmlformats.org/officeDocument/2006/math">
                    <m:sSub>
                      <m:sSubPr>
                        <m:ctrlPr>
                          <a:rPr lang="zh-CN"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𝐴</m:t>
                        </m:r>
                      </m:e>
                      <m:sub>
                        <m:r>
                          <m:rPr>
                            <m:sty m:val="p"/>
                          </m:rPr>
                          <a:rPr lang="en-US" altLang="zh-CN" sz="2800" i="1">
                            <a:solidFill>
                              <a:prstClr val="black"/>
                            </a:solidFill>
                            <a:latin typeface="Cambria Math" panose="02040503050406030204" pitchFamily="18" charset="0"/>
                          </a:rPr>
                          <m:t>n</m:t>
                        </m:r>
                      </m:sub>
                    </m:sSub>
                    <m:r>
                      <a:rPr lang="en-US" altLang="zh-CN" sz="2800" i="1">
                        <a:solidFill>
                          <a:prstClr val="black"/>
                        </a:solidFill>
                        <a:latin typeface="Cambria Math" panose="02040503050406030204" pitchFamily="18" charset="0"/>
                      </a:rPr>
                      <m:t>}</m:t>
                    </m:r>
                  </m:oMath>
                </a14:m>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sym typeface="+mn-ea"/>
                  </a:rPr>
                  <a:t>，目标算法</a:t>
                </a:r>
                <a14:m>
                  <m:oMath xmlns:m="http://schemas.openxmlformats.org/officeDocument/2006/math">
                    <m:sSub>
                      <m:sSubPr>
                        <m:ctrlPr>
                          <a:rPr lang="zh-CN"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𝐴</m:t>
                        </m:r>
                      </m:e>
                      <m:sub>
                        <m:r>
                          <a:rPr lang="en-US" altLang="zh-CN" sz="2800" i="1">
                            <a:solidFill>
                              <a:prstClr val="black"/>
                            </a:solidFill>
                            <a:latin typeface="Cambria Math" panose="02040503050406030204" pitchFamily="18" charset="0"/>
                          </a:rPr>
                          <m:t>𝑗</m:t>
                        </m:r>
                      </m:sub>
                    </m:sSub>
                  </m:oMath>
                </a14:m>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400"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i</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=1,2……n</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且</a:t>
                </a:r>
                <a:r>
                  <a:rPr lang="en-US" altLang="zh-CN" sz="2400"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i≠j</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5000"/>
                  </a:lnSpc>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50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在</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UE</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策略下：</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lvl="0" algn="ctr"/>
                <a14:m>
                  <m:oMathPara xmlns:m="http://schemas.openxmlformats.org/officeDocument/2006/math">
                    <m:oMathParaPr>
                      <m:jc m:val="centerGroup"/>
                    </m:oMathParaPr>
                    <m:oMath xmlns:m="http://schemas.openxmlformats.org/officeDocument/2006/math">
                      <m:sSub>
                        <m:sSubPr>
                          <m:ctrlPr>
                            <a:rPr lang="zh-CN" altLang="zh-CN" sz="2800" i="1" smtClean="0">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𝑓𝑖𝑡</m:t>
                          </m:r>
                        </m:e>
                        <m:sub>
                          <m:r>
                            <a:rPr lang="en-US" altLang="zh-CN" sz="2800" b="0" i="1" smtClean="0">
                              <a:solidFill>
                                <a:prstClr val="black"/>
                              </a:solidFill>
                              <a:latin typeface="Cambria Math" panose="02040503050406030204" pitchFamily="18" charset="0"/>
                            </a:rPr>
                            <m:t>𝑈𝐸</m:t>
                          </m:r>
                          <m:r>
                            <a:rPr lang="en-US" altLang="zh-CN" sz="2800" b="0" i="1" smtClean="0">
                              <a:solidFill>
                                <a:prstClr val="black"/>
                              </a:solidFill>
                              <a:latin typeface="Cambria Math" panose="02040503050406030204" pitchFamily="18" charset="0"/>
                            </a:rPr>
                            <m:t>(</m:t>
                          </m:r>
                          <m:sSub>
                            <m:sSubPr>
                              <m:ctrlPr>
                                <a:rPr lang="zh-CN"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𝐴</m:t>
                              </m:r>
                            </m:e>
                            <m:sub>
                              <m:r>
                                <a:rPr lang="en-US" altLang="zh-CN" sz="2800" i="1">
                                  <a:solidFill>
                                    <a:prstClr val="black"/>
                                  </a:solidFill>
                                  <a:latin typeface="Cambria Math" panose="02040503050406030204" pitchFamily="18" charset="0"/>
                                </a:rPr>
                                <m:t>𝑗</m:t>
                              </m:r>
                            </m:sub>
                          </m:sSub>
                          <m:r>
                            <a:rPr lang="en-US" altLang="zh-CN" sz="2800" b="0" i="1" smtClean="0">
                              <a:solidFill>
                                <a:prstClr val="black"/>
                              </a:solidFill>
                              <a:latin typeface="Cambria Math" panose="02040503050406030204" pitchFamily="18" charset="0"/>
                            </a:rPr>
                            <m:t>)</m:t>
                          </m:r>
                        </m:sub>
                      </m:sSub>
                      <m:r>
                        <a:rPr lang="en-US" altLang="zh-CN" sz="2000" b="0" i="1" smtClean="0">
                          <a:latin typeface="Cambria Math" panose="02040503050406030204" pitchFamily="18" charset="0"/>
                        </a:rPr>
                        <m:t>=</m:t>
                      </m:r>
                      <m:f>
                        <m:fPr>
                          <m:ctrlPr>
                            <a:rPr lang="zh-CN" altLang="zh-CN" sz="2000" i="1">
                              <a:latin typeface="Cambria Math" panose="02040503050406030204" pitchFamily="18" charset="0"/>
                            </a:rPr>
                          </m:ctrlPr>
                        </m:fPr>
                        <m:num>
                          <m:sSub>
                            <m:sSubPr>
                              <m:ctrlPr>
                                <a:rPr lang="zh-CN"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𝑓𝑖𝑡</m:t>
                              </m:r>
                            </m:e>
                            <m:sub>
                              <m:sSub>
                                <m:sSubPr>
                                  <m:ctrlPr>
                                    <a:rPr lang="zh-CN"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𝐴</m:t>
                                  </m:r>
                                </m:e>
                                <m:sub>
                                  <m:r>
                                    <a:rPr lang="en-US" altLang="zh-CN" sz="2800" i="1">
                                      <a:solidFill>
                                        <a:prstClr val="black"/>
                                      </a:solidFill>
                                      <a:latin typeface="Cambria Math" panose="02040503050406030204" pitchFamily="18" charset="0"/>
                                    </a:rPr>
                                    <m:t>𝑗</m:t>
                                  </m:r>
                                </m:sub>
                              </m:sSub>
                            </m:sub>
                          </m:sSub>
                        </m:num>
                        <m:den>
                          <m:r>
                            <m:rPr>
                              <m:sty m:val="p"/>
                            </m:rPr>
                            <a:rPr lang="en-US" altLang="zh-CN" sz="2000">
                              <a:latin typeface="Cambria Math" panose="02040503050406030204" pitchFamily="18" charset="0"/>
                            </a:rPr>
                            <m:t>min</m:t>
                          </m:r>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𝑓𝑖𝑡</m:t>
                              </m:r>
                            </m:e>
                            <m:sub>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𝐴</m:t>
                                  </m:r>
                                </m:e>
                                <m:sub>
                                  <m:r>
                                    <m:rPr>
                                      <m:sty m:val="p"/>
                                    </m:rPr>
                                    <a:rPr lang="en-US" altLang="zh-CN" sz="2000" i="1">
                                      <a:solidFill>
                                        <a:prstClr val="black"/>
                                      </a:solidFill>
                                      <a:latin typeface="Cambria Math" panose="02040503050406030204" pitchFamily="18" charset="0"/>
                                    </a:rPr>
                                    <m:t>i</m:t>
                                  </m:r>
                                </m:sub>
                              </m:sSub>
                            </m:sub>
                          </m:sSub>
                          <m:r>
                            <a:rPr lang="en-US" altLang="zh-CN" sz="2000">
                              <a:latin typeface="Cambria Math" panose="02040503050406030204" pitchFamily="18" charset="0"/>
                            </a:rPr>
                            <m:t>)</m:t>
                          </m:r>
                        </m:den>
                      </m:f>
                    </m:oMath>
                  </m:oMathPara>
                </a14:m>
                <a:endPar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a:p>
                <a:pPr lvl="0" algn="ctr">
                  <a:lnSpc>
                    <a:spcPct val="1250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在</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UD</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策略下</a:t>
                </a:r>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a:p>
                <a:pPr lvl="0" algn="ctr"/>
                <a14:m>
                  <m:oMathPara xmlns:m="http://schemas.openxmlformats.org/officeDocument/2006/math">
                    <m:oMathParaPr>
                      <m:jc m:val="centerGroup"/>
                    </m:oMathParaPr>
                    <m:oMath xmlns:m="http://schemas.openxmlformats.org/officeDocument/2006/math">
                      <m:sSub>
                        <m:sSubPr>
                          <m:ctrlPr>
                            <a:rPr lang="zh-CN"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𝑓𝑖𝑡</m:t>
                          </m:r>
                        </m:e>
                        <m:sub>
                          <m:r>
                            <a:rPr lang="en-US" altLang="zh-CN" sz="2800" i="1">
                              <a:solidFill>
                                <a:prstClr val="black"/>
                              </a:solidFill>
                              <a:latin typeface="Cambria Math" panose="02040503050406030204" pitchFamily="18" charset="0"/>
                            </a:rPr>
                            <m:t>𝑈</m:t>
                          </m:r>
                          <m:r>
                            <a:rPr lang="en-US" altLang="zh-CN" sz="2800" b="0" i="1" smtClean="0">
                              <a:solidFill>
                                <a:prstClr val="black"/>
                              </a:solidFill>
                              <a:latin typeface="Cambria Math" panose="02040503050406030204" pitchFamily="18" charset="0"/>
                            </a:rPr>
                            <m:t>𝐷</m:t>
                          </m:r>
                          <m:r>
                            <a:rPr lang="en-US" altLang="zh-CN" sz="2800" i="1">
                              <a:solidFill>
                                <a:prstClr val="black"/>
                              </a:solidFill>
                              <a:latin typeface="Cambria Math" panose="02040503050406030204" pitchFamily="18" charset="0"/>
                            </a:rPr>
                            <m:t>(</m:t>
                          </m:r>
                          <m:sSub>
                            <m:sSubPr>
                              <m:ctrlPr>
                                <a:rPr lang="zh-CN"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𝐴</m:t>
                              </m:r>
                            </m:e>
                            <m:sub>
                              <m:r>
                                <a:rPr lang="en-US" altLang="zh-CN" sz="2800" i="1">
                                  <a:solidFill>
                                    <a:prstClr val="black"/>
                                  </a:solidFill>
                                  <a:latin typeface="Cambria Math" panose="02040503050406030204" pitchFamily="18" charset="0"/>
                                </a:rPr>
                                <m:t>𝑗</m:t>
                              </m:r>
                            </m:sub>
                          </m:sSub>
                          <m:r>
                            <a:rPr lang="en-US" altLang="zh-CN" sz="2800" i="1">
                              <a:solidFill>
                                <a:prstClr val="black"/>
                              </a:solidFill>
                              <a:latin typeface="Cambria Math" panose="02040503050406030204" pitchFamily="18" charset="0"/>
                            </a:rPr>
                            <m:t>)</m:t>
                          </m:r>
                        </m:sub>
                      </m:sSub>
                      <m:r>
                        <a:rPr lang="en-US" altLang="zh-CN" sz="2000" i="1">
                          <a:solidFill>
                            <a:prstClr val="black"/>
                          </a:solidFill>
                          <a:latin typeface="Cambria Math" panose="02040503050406030204" pitchFamily="18" charset="0"/>
                        </a:rPr>
                        <m:t>=</m:t>
                      </m:r>
                      <m:f>
                        <m:fPr>
                          <m:ctrlPr>
                            <a:rPr lang="zh-CN" altLang="zh-CN" sz="2000" i="1">
                              <a:solidFill>
                                <a:prstClr val="black"/>
                              </a:solidFill>
                              <a:latin typeface="Cambria Math" panose="02040503050406030204" pitchFamily="18" charset="0"/>
                            </a:rPr>
                          </m:ctrlPr>
                        </m:fPr>
                        <m:num>
                          <m:sSub>
                            <m:sSubPr>
                              <m:ctrlPr>
                                <a:rPr lang="zh-CN"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𝑓𝑖𝑡</m:t>
                              </m:r>
                            </m:e>
                            <m:sub>
                              <m:sSub>
                                <m:sSubPr>
                                  <m:ctrlPr>
                                    <a:rPr lang="zh-CN"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𝐴</m:t>
                                  </m:r>
                                </m:e>
                                <m:sub>
                                  <m:r>
                                    <a:rPr lang="en-US" altLang="zh-CN" sz="2800" i="1">
                                      <a:solidFill>
                                        <a:prstClr val="black"/>
                                      </a:solidFill>
                                      <a:latin typeface="Cambria Math" panose="02040503050406030204" pitchFamily="18" charset="0"/>
                                    </a:rPr>
                                    <m:t>𝑗</m:t>
                                  </m:r>
                                </m:sub>
                              </m:sSub>
                            </m:sub>
                          </m:sSub>
                        </m:num>
                        <m:den>
                          <m:r>
                            <m:rPr>
                              <m:sty m:val="p"/>
                            </m:rPr>
                            <a:rPr lang="en-US" altLang="zh-CN" sz="2000">
                              <a:latin typeface="Cambria Math" panose="02040503050406030204" pitchFamily="18" charset="0"/>
                            </a:rPr>
                            <m:t>m</m:t>
                          </m:r>
                          <m:r>
                            <m:rPr>
                              <m:sty m:val="p"/>
                            </m:rPr>
                            <a:rPr lang="en-US" altLang="zh-CN" sz="2000" b="0" i="0" smtClean="0">
                              <a:latin typeface="Cambria Math" panose="02040503050406030204" pitchFamily="18" charset="0"/>
                            </a:rPr>
                            <m:t>ax</m:t>
                          </m:r>
                          <m:r>
                            <a:rPr lang="en-US" altLang="zh-CN" sz="2000">
                              <a:solidFill>
                                <a:prstClr val="black"/>
                              </a:solidFill>
                              <a:latin typeface="Cambria Math" panose="02040503050406030204" pitchFamily="18" charset="0"/>
                            </a:rPr>
                            <m:t>(</m:t>
                          </m:r>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𝑓𝑖𝑡</m:t>
                              </m:r>
                            </m:e>
                            <m:sub>
                              <m:sSub>
                                <m:sSubPr>
                                  <m:ctrlPr>
                                    <a:rPr lang="zh-CN"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𝐴</m:t>
                                  </m:r>
                                </m:e>
                                <m:sub>
                                  <m:r>
                                    <m:rPr>
                                      <m:sty m:val="p"/>
                                    </m:rPr>
                                    <a:rPr lang="en-US" altLang="zh-CN" sz="2000" i="1">
                                      <a:solidFill>
                                        <a:prstClr val="black"/>
                                      </a:solidFill>
                                      <a:latin typeface="Cambria Math" panose="02040503050406030204" pitchFamily="18" charset="0"/>
                                    </a:rPr>
                                    <m:t>i</m:t>
                                  </m:r>
                                </m:sub>
                              </m:sSub>
                            </m:sub>
                          </m:sSub>
                          <m:r>
                            <a:rPr lang="en-US" altLang="zh-CN" sz="2000">
                              <a:solidFill>
                                <a:prstClr val="black"/>
                              </a:solidFill>
                              <a:latin typeface="Cambria Math" panose="02040503050406030204" pitchFamily="18" charset="0"/>
                            </a:rPr>
                            <m:t>)</m:t>
                          </m:r>
                        </m:den>
                      </m:f>
                    </m:oMath>
                  </m:oMathPara>
                </a14:m>
                <a:endPar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a:p>
                <a:pPr algn="ct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mc:Choice>
        <mc:Fallback xmlns="">
          <p:sp>
            <p:nvSpPr>
              <p:cNvPr id="22" name="Rectangle 11">
                <a:extLst>
                  <a:ext uri="{FF2B5EF4-FFF2-40B4-BE49-F238E27FC236}">
                    <a16:creationId xmlns:a16="http://schemas.microsoft.com/office/drawing/2014/main" id="{7BDFE5D8-7E01-4810-A977-8A206FAF9212}"/>
                  </a:ext>
                </a:extLst>
              </p:cNvPr>
              <p:cNvSpPr>
                <a:spLocks noRot="1" noChangeAspect="1" noMove="1" noResize="1" noEditPoints="1" noAdjustHandles="1" noChangeArrowheads="1" noChangeShapeType="1" noTextEdit="1"/>
              </p:cNvSpPr>
              <p:nvPr/>
            </p:nvSpPr>
            <p:spPr>
              <a:xfrm>
                <a:off x="565713" y="1871220"/>
                <a:ext cx="10869000" cy="4441088"/>
              </a:xfrm>
              <a:prstGeom prst="rect">
                <a:avLst/>
              </a:prstGeom>
              <a:blipFill>
                <a:blip r:embed="rId3"/>
                <a:stretch>
                  <a:fillRect/>
                </a:stretch>
              </a:blipFill>
            </p:spPr>
            <p:txBody>
              <a:bodyPr/>
              <a:lstStyle/>
              <a:p>
                <a:r>
                  <a:rPr lang="zh-CN" altLang="en-US">
                    <a:noFill/>
                  </a:rPr>
                  <a:t> </a:t>
                </a:r>
              </a:p>
            </p:txBody>
          </p:sp>
        </mc:Fallback>
      </mc:AlternateContent>
      <p:sp>
        <p:nvSpPr>
          <p:cNvPr id="35" name="Rectangle 11">
            <a:extLst>
              <a:ext uri="{FF2B5EF4-FFF2-40B4-BE49-F238E27FC236}">
                <a16:creationId xmlns:a16="http://schemas.microsoft.com/office/drawing/2014/main" id="{DE2A28C9-753A-4285-BD68-7C1E1DAE782E}"/>
              </a:ext>
            </a:extLst>
          </p:cNvPr>
          <p:cNvSpPr/>
          <p:nvPr/>
        </p:nvSpPr>
        <p:spPr>
          <a:xfrm>
            <a:off x="3037106" y="1003370"/>
            <a:ext cx="6059760" cy="581762"/>
          </a:xfrm>
          <a:prstGeom prst="rect">
            <a:avLst/>
          </a:prstGeom>
        </p:spPr>
        <p:txBody>
          <a:bodyPr wrap="square">
            <a:spAutoFit/>
          </a:bodyPr>
          <a:lstStyle/>
          <a:p>
            <a:pPr algn="ctr">
              <a:lnSpc>
                <a:spcPct val="125000"/>
              </a:lnSpc>
            </a:pP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UE/UD</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策略下目标函数性能评定</a:t>
            </a:r>
          </a:p>
        </p:txBody>
      </p:sp>
    </p:spTree>
    <p:extLst>
      <p:ext uri="{BB962C8B-B14F-4D97-AF65-F5344CB8AC3E}">
        <p14:creationId xmlns:p14="http://schemas.microsoft.com/office/powerpoint/2010/main" val="2852225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实验工作简要总结</a:t>
            </a:r>
          </a:p>
        </p:txBody>
      </p:sp>
      <p:sp>
        <p:nvSpPr>
          <p:cNvPr id="22" name="Rectangle 11">
            <a:extLst>
              <a:ext uri="{FF2B5EF4-FFF2-40B4-BE49-F238E27FC236}">
                <a16:creationId xmlns:a16="http://schemas.microsoft.com/office/drawing/2014/main" id="{7BDFE5D8-7E01-4810-A977-8A206FAF9212}"/>
              </a:ext>
            </a:extLst>
          </p:cNvPr>
          <p:cNvSpPr/>
          <p:nvPr/>
        </p:nvSpPr>
        <p:spPr>
          <a:xfrm>
            <a:off x="2469926" y="1871220"/>
            <a:ext cx="4270238" cy="923330"/>
          </a:xfrm>
          <a:prstGeom prst="rect">
            <a:avLst/>
          </a:prstGeom>
        </p:spPr>
        <p:txBody>
          <a:bodyPr wrap="square">
            <a:spAutoFit/>
          </a:bodyPr>
          <a:lstStyle/>
          <a:p>
            <a:pPr algn="ctr">
              <a:lnSpc>
                <a:spcPct val="125000"/>
              </a:lnSpc>
            </a:pPr>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个体</a:t>
            </a:r>
            <a:endPar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节点生成</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Rectangle 11">
            <a:extLst>
              <a:ext uri="{FF2B5EF4-FFF2-40B4-BE49-F238E27FC236}">
                <a16:creationId xmlns:a16="http://schemas.microsoft.com/office/drawing/2014/main" id="{DE2A28C9-753A-4285-BD68-7C1E1DAE782E}"/>
              </a:ext>
            </a:extLst>
          </p:cNvPr>
          <p:cNvSpPr/>
          <p:nvPr/>
        </p:nvSpPr>
        <p:spPr>
          <a:xfrm>
            <a:off x="3037106" y="1003370"/>
            <a:ext cx="6059760" cy="581762"/>
          </a:xfrm>
          <a:prstGeom prst="rect">
            <a:avLst/>
          </a:prstGeom>
        </p:spPr>
        <p:txBody>
          <a:bodyPr wrap="square">
            <a:spAutoFit/>
          </a:bodyPr>
          <a:lstStyle/>
          <a:p>
            <a:pPr algn="ctr">
              <a:lnSpc>
                <a:spcPct val="125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遗传编程演化步骤</a:t>
            </a:r>
          </a:p>
        </p:txBody>
      </p:sp>
      <p:pic>
        <p:nvPicPr>
          <p:cNvPr id="12" name="图片 11">
            <a:extLst>
              <a:ext uri="{FF2B5EF4-FFF2-40B4-BE49-F238E27FC236}">
                <a16:creationId xmlns:a16="http://schemas.microsoft.com/office/drawing/2014/main" id="{7D4B0EA7-8023-4166-A363-A5FE4FE28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8411" y="2413168"/>
            <a:ext cx="2738231" cy="2925283"/>
          </a:xfrm>
          <a:prstGeom prst="rect">
            <a:avLst/>
          </a:prstGeom>
        </p:spPr>
      </p:pic>
      <p:cxnSp>
        <p:nvCxnSpPr>
          <p:cNvPr id="3" name="直接箭头连接符 2">
            <a:extLst>
              <a:ext uri="{FF2B5EF4-FFF2-40B4-BE49-F238E27FC236}">
                <a16:creationId xmlns:a16="http://schemas.microsoft.com/office/drawing/2014/main" id="{81266623-7DA6-46DA-A229-29CFFDF8D24E}"/>
              </a:ext>
            </a:extLst>
          </p:cNvPr>
          <p:cNvCxnSpPr>
            <a:cxnSpLocks/>
          </p:cNvCxnSpPr>
          <p:nvPr/>
        </p:nvCxnSpPr>
        <p:spPr>
          <a:xfrm flipH="1">
            <a:off x="3667025" y="2733773"/>
            <a:ext cx="716438" cy="10746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FB9B9F5A-0AD0-4758-B3B5-5D851810F690}"/>
              </a:ext>
            </a:extLst>
          </p:cNvPr>
          <p:cNvCxnSpPr>
            <a:cxnSpLocks/>
          </p:cNvCxnSpPr>
          <p:nvPr/>
        </p:nvCxnSpPr>
        <p:spPr>
          <a:xfrm>
            <a:off x="3888607" y="4460449"/>
            <a:ext cx="716438" cy="10275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1" name="Rectangle 11">
            <a:extLst>
              <a:ext uri="{FF2B5EF4-FFF2-40B4-BE49-F238E27FC236}">
                <a16:creationId xmlns:a16="http://schemas.microsoft.com/office/drawing/2014/main" id="{E55282C9-89D0-4FFB-B08B-D804EB56E2F0}"/>
              </a:ext>
            </a:extLst>
          </p:cNvPr>
          <p:cNvSpPr/>
          <p:nvPr/>
        </p:nvSpPr>
        <p:spPr>
          <a:xfrm>
            <a:off x="2574805" y="3808429"/>
            <a:ext cx="2011386" cy="511807"/>
          </a:xfrm>
          <a:prstGeom prst="rect">
            <a:avLst/>
          </a:prstGeom>
        </p:spPr>
        <p:txBody>
          <a:bodyPr wrap="square">
            <a:spAutoFit/>
          </a:bodyPr>
          <a:lstStyle/>
          <a:p>
            <a:pPr algn="ctr">
              <a:lnSpc>
                <a:spcPct val="1250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终止符</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3" name="Rectangle 11">
                <a:extLst>
                  <a:ext uri="{FF2B5EF4-FFF2-40B4-BE49-F238E27FC236}">
                    <a16:creationId xmlns:a16="http://schemas.microsoft.com/office/drawing/2014/main" id="{9516DAB7-39FD-460E-9A81-78BCE0FD18C7}"/>
                  </a:ext>
                </a:extLst>
              </p:cNvPr>
              <p:cNvSpPr/>
              <p:nvPr/>
            </p:nvSpPr>
            <p:spPr>
              <a:xfrm>
                <a:off x="2691401" y="3808429"/>
                <a:ext cx="5962406" cy="1435136"/>
              </a:xfrm>
              <a:prstGeom prst="rect">
                <a:avLst/>
              </a:prstGeom>
            </p:spPr>
            <p:txBody>
              <a:bodyPr wrap="square">
                <a:spAutoFit/>
              </a:bodyPr>
              <a:lstStyle/>
              <a:p>
                <a:pPr algn="ctr">
                  <a:lnSpc>
                    <a:spcPct val="1250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函数</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25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14:m>
                  <m:oMath xmlns:m="http://schemas.openxmlformats.org/officeDocument/2006/math">
                    <m:r>
                      <a:rPr lang="en-US" altLang="zh-CN" i="1" smtClean="0">
                        <a:latin typeface="Cambria Math" panose="02040503050406030204" pitchFamily="18" charset="0"/>
                      </a:rPr>
                      <m:t>×</m:t>
                    </m:r>
                  </m:oMath>
                </a14:m>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400"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cos,sin</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p>
              <a:p>
                <a:pPr algn="ctr">
                  <a:lnSpc>
                    <a:spcPct val="125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log(abs(1+x))</a:t>
                </a:r>
              </a:p>
            </p:txBody>
          </p:sp>
        </mc:Choice>
        <mc:Fallback xmlns="">
          <p:sp>
            <p:nvSpPr>
              <p:cNvPr id="23" name="Rectangle 11">
                <a:extLst>
                  <a:ext uri="{FF2B5EF4-FFF2-40B4-BE49-F238E27FC236}">
                    <a16:creationId xmlns:a16="http://schemas.microsoft.com/office/drawing/2014/main" id="{9516DAB7-39FD-460E-9A81-78BCE0FD18C7}"/>
                  </a:ext>
                </a:extLst>
              </p:cNvPr>
              <p:cNvSpPr>
                <a:spLocks noRot="1" noChangeAspect="1" noMove="1" noResize="1" noEditPoints="1" noAdjustHandles="1" noChangeArrowheads="1" noChangeShapeType="1" noTextEdit="1"/>
              </p:cNvSpPr>
              <p:nvPr/>
            </p:nvSpPr>
            <p:spPr>
              <a:xfrm>
                <a:off x="2691401" y="3808429"/>
                <a:ext cx="5962406" cy="1435136"/>
              </a:xfrm>
              <a:prstGeom prst="rect">
                <a:avLst/>
              </a:prstGeom>
              <a:blipFill>
                <a:blip r:embed="rId4"/>
                <a:stretch>
                  <a:fillRect b="-8936"/>
                </a:stretch>
              </a:blipFill>
            </p:spPr>
            <p:txBody>
              <a:bodyPr/>
              <a:lstStyle/>
              <a:p>
                <a:r>
                  <a:rPr lang="zh-CN" altLang="en-US">
                    <a:noFill/>
                  </a:rPr>
                  <a:t> </a:t>
                </a:r>
              </a:p>
            </p:txBody>
          </p:sp>
        </mc:Fallback>
      </mc:AlternateContent>
      <p:cxnSp>
        <p:nvCxnSpPr>
          <p:cNvPr id="24" name="直接箭头连接符 23">
            <a:extLst>
              <a:ext uri="{FF2B5EF4-FFF2-40B4-BE49-F238E27FC236}">
                <a16:creationId xmlns:a16="http://schemas.microsoft.com/office/drawing/2014/main" id="{E596657A-BD3D-4B63-BF68-D2AA4981810A}"/>
              </a:ext>
            </a:extLst>
          </p:cNvPr>
          <p:cNvCxnSpPr>
            <a:cxnSpLocks/>
          </p:cNvCxnSpPr>
          <p:nvPr/>
        </p:nvCxnSpPr>
        <p:spPr>
          <a:xfrm flipH="1">
            <a:off x="2719871" y="4460449"/>
            <a:ext cx="716438" cy="10746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E6BCFAF6-3A39-4D66-AF26-16EE968359EB}"/>
              </a:ext>
            </a:extLst>
          </p:cNvPr>
          <p:cNvCxnSpPr>
            <a:cxnSpLocks/>
            <a:endCxn id="23" idx="0"/>
          </p:cNvCxnSpPr>
          <p:nvPr/>
        </p:nvCxnSpPr>
        <p:spPr>
          <a:xfrm>
            <a:off x="4890181" y="2764162"/>
            <a:ext cx="782423" cy="104426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7" name="Rectangle 11">
            <a:extLst>
              <a:ext uri="{FF2B5EF4-FFF2-40B4-BE49-F238E27FC236}">
                <a16:creationId xmlns:a16="http://schemas.microsoft.com/office/drawing/2014/main" id="{D3D6AE95-6493-4E9D-9D93-D2B1B98E452E}"/>
              </a:ext>
            </a:extLst>
          </p:cNvPr>
          <p:cNvSpPr/>
          <p:nvPr/>
        </p:nvSpPr>
        <p:spPr>
          <a:xfrm>
            <a:off x="2093602" y="5535105"/>
            <a:ext cx="1548274" cy="511807"/>
          </a:xfrm>
          <a:prstGeom prst="rect">
            <a:avLst/>
          </a:prstGeom>
        </p:spPr>
        <p:txBody>
          <a:bodyPr wrap="square">
            <a:spAutoFit/>
          </a:bodyPr>
          <a:lstStyle/>
          <a:p>
            <a:pPr algn="ctr">
              <a:lnSpc>
                <a:spcPct val="1250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常数</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(2.2)</a:t>
            </a:r>
          </a:p>
        </p:txBody>
      </p:sp>
      <p:sp>
        <p:nvSpPr>
          <p:cNvPr id="28" name="Rectangle 11">
            <a:extLst>
              <a:ext uri="{FF2B5EF4-FFF2-40B4-BE49-F238E27FC236}">
                <a16:creationId xmlns:a16="http://schemas.microsoft.com/office/drawing/2014/main" id="{7627B037-5E43-4BD3-ADDA-2F983F9321B9}"/>
              </a:ext>
            </a:extLst>
          </p:cNvPr>
          <p:cNvSpPr/>
          <p:nvPr/>
        </p:nvSpPr>
        <p:spPr>
          <a:xfrm>
            <a:off x="3881479" y="5535105"/>
            <a:ext cx="1548274" cy="511807"/>
          </a:xfrm>
          <a:prstGeom prst="rect">
            <a:avLst/>
          </a:prstGeom>
        </p:spPr>
        <p:txBody>
          <a:bodyPr wrap="square">
            <a:spAutoFit/>
          </a:bodyPr>
          <a:lstStyle/>
          <a:p>
            <a:pPr algn="ctr">
              <a:lnSpc>
                <a:spcPct val="1250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变量</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400" dirty="0" err="1">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x,y</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a:t>
            </a:r>
          </a:p>
        </p:txBody>
      </p:sp>
    </p:spTree>
    <p:extLst>
      <p:ext uri="{BB962C8B-B14F-4D97-AF65-F5344CB8AC3E}">
        <p14:creationId xmlns:p14="http://schemas.microsoft.com/office/powerpoint/2010/main" val="20998217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实验工作简要总结</a:t>
            </a:r>
          </a:p>
        </p:txBody>
      </p:sp>
      <p:sp>
        <p:nvSpPr>
          <p:cNvPr id="22" name="Rectangle 11">
            <a:extLst>
              <a:ext uri="{FF2B5EF4-FFF2-40B4-BE49-F238E27FC236}">
                <a16:creationId xmlns:a16="http://schemas.microsoft.com/office/drawing/2014/main" id="{7BDFE5D8-7E01-4810-A977-8A206FAF9212}"/>
              </a:ext>
            </a:extLst>
          </p:cNvPr>
          <p:cNvSpPr/>
          <p:nvPr/>
        </p:nvSpPr>
        <p:spPr>
          <a:xfrm>
            <a:off x="2875486" y="2087601"/>
            <a:ext cx="2063952" cy="511807"/>
          </a:xfrm>
          <a:prstGeom prst="rect">
            <a:avLst/>
          </a:prstGeom>
        </p:spPr>
        <p:txBody>
          <a:bodyPr wrap="square">
            <a:spAutoFit/>
          </a:bodyPr>
          <a:lstStyle/>
          <a:p>
            <a:pPr algn="ctr">
              <a:lnSpc>
                <a:spcPct val="1250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初始种群生成</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Rectangle 11">
            <a:extLst>
              <a:ext uri="{FF2B5EF4-FFF2-40B4-BE49-F238E27FC236}">
                <a16:creationId xmlns:a16="http://schemas.microsoft.com/office/drawing/2014/main" id="{DE2A28C9-753A-4285-BD68-7C1E1DAE782E}"/>
              </a:ext>
            </a:extLst>
          </p:cNvPr>
          <p:cNvSpPr/>
          <p:nvPr/>
        </p:nvSpPr>
        <p:spPr>
          <a:xfrm>
            <a:off x="3037106" y="1003370"/>
            <a:ext cx="6059760" cy="581762"/>
          </a:xfrm>
          <a:prstGeom prst="rect">
            <a:avLst/>
          </a:prstGeom>
        </p:spPr>
        <p:txBody>
          <a:bodyPr wrap="square">
            <a:spAutoFit/>
          </a:bodyPr>
          <a:lstStyle/>
          <a:p>
            <a:pPr algn="ctr">
              <a:lnSpc>
                <a:spcPct val="125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遗传编程演化步骤</a:t>
            </a:r>
          </a:p>
        </p:txBody>
      </p:sp>
      <p:cxnSp>
        <p:nvCxnSpPr>
          <p:cNvPr id="3" name="直接箭头连接符 2">
            <a:extLst>
              <a:ext uri="{FF2B5EF4-FFF2-40B4-BE49-F238E27FC236}">
                <a16:creationId xmlns:a16="http://schemas.microsoft.com/office/drawing/2014/main" id="{81266623-7DA6-46DA-A229-29CFFDF8D24E}"/>
              </a:ext>
            </a:extLst>
          </p:cNvPr>
          <p:cNvCxnSpPr>
            <a:cxnSpLocks/>
          </p:cNvCxnSpPr>
          <p:nvPr/>
        </p:nvCxnSpPr>
        <p:spPr>
          <a:xfrm>
            <a:off x="5149517" y="2365919"/>
            <a:ext cx="232594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5" name="Rectangle 11">
            <a:extLst>
              <a:ext uri="{FF2B5EF4-FFF2-40B4-BE49-F238E27FC236}">
                <a16:creationId xmlns:a16="http://schemas.microsoft.com/office/drawing/2014/main" id="{B942C598-9C63-426F-9842-B96DF739C097}"/>
              </a:ext>
            </a:extLst>
          </p:cNvPr>
          <p:cNvSpPr/>
          <p:nvPr/>
        </p:nvSpPr>
        <p:spPr>
          <a:xfrm>
            <a:off x="5545443" y="2493871"/>
            <a:ext cx="1534088" cy="441916"/>
          </a:xfrm>
          <a:prstGeom prst="rect">
            <a:avLst/>
          </a:prstGeom>
        </p:spPr>
        <p:txBody>
          <a:bodyPr wrap="square">
            <a:spAutoFit/>
          </a:bodyPr>
          <a:lstStyle/>
          <a:p>
            <a:pPr algn="ctr">
              <a:lnSpc>
                <a:spcPct val="125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再处理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Rectangle 11">
            <a:extLst>
              <a:ext uri="{FF2B5EF4-FFF2-40B4-BE49-F238E27FC236}">
                <a16:creationId xmlns:a16="http://schemas.microsoft.com/office/drawing/2014/main" id="{61FC7D5F-C2BA-4957-8B99-5DFC41D2ADF3}"/>
              </a:ext>
            </a:extLst>
          </p:cNvPr>
          <p:cNvSpPr/>
          <p:nvPr/>
        </p:nvSpPr>
        <p:spPr>
          <a:xfrm>
            <a:off x="7475457" y="2110016"/>
            <a:ext cx="2231671" cy="511807"/>
          </a:xfrm>
          <a:prstGeom prst="rect">
            <a:avLst/>
          </a:prstGeom>
        </p:spPr>
        <p:txBody>
          <a:bodyPr wrap="square">
            <a:spAutoFit/>
          </a:bodyPr>
          <a:lstStyle/>
          <a:p>
            <a:pPr algn="ctr">
              <a:lnSpc>
                <a:spcPct val="1250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函数问题集</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0" name="直接箭头连接符 29">
            <a:extLst>
              <a:ext uri="{FF2B5EF4-FFF2-40B4-BE49-F238E27FC236}">
                <a16:creationId xmlns:a16="http://schemas.microsoft.com/office/drawing/2014/main" id="{9F834073-566B-42AA-B1AE-D28E613688E6}"/>
              </a:ext>
            </a:extLst>
          </p:cNvPr>
          <p:cNvCxnSpPr>
            <a:cxnSpLocks/>
          </p:cNvCxnSpPr>
          <p:nvPr/>
        </p:nvCxnSpPr>
        <p:spPr>
          <a:xfrm>
            <a:off x="8657860" y="2621823"/>
            <a:ext cx="0" cy="10638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1" name="Rectangle 11">
            <a:extLst>
              <a:ext uri="{FF2B5EF4-FFF2-40B4-BE49-F238E27FC236}">
                <a16:creationId xmlns:a16="http://schemas.microsoft.com/office/drawing/2014/main" id="{81138C10-3427-4BB2-8873-7BC1197A3F98}"/>
              </a:ext>
            </a:extLst>
          </p:cNvPr>
          <p:cNvSpPr/>
          <p:nvPr/>
        </p:nvSpPr>
        <p:spPr>
          <a:xfrm>
            <a:off x="8591292" y="2859760"/>
            <a:ext cx="1174876" cy="441916"/>
          </a:xfrm>
          <a:prstGeom prst="rect">
            <a:avLst/>
          </a:prstGeom>
        </p:spPr>
        <p:txBody>
          <a:bodyPr wrap="square">
            <a:spAutoFit/>
          </a:bodyPr>
          <a:lstStyle/>
          <a:p>
            <a:pPr algn="ctr">
              <a:lnSpc>
                <a:spcPct val="125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计算</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Rectangle 11">
            <a:extLst>
              <a:ext uri="{FF2B5EF4-FFF2-40B4-BE49-F238E27FC236}">
                <a16:creationId xmlns:a16="http://schemas.microsoft.com/office/drawing/2014/main" id="{83904AB7-7533-4287-B4A9-705123786DF8}"/>
              </a:ext>
            </a:extLst>
          </p:cNvPr>
          <p:cNvSpPr/>
          <p:nvPr/>
        </p:nvSpPr>
        <p:spPr>
          <a:xfrm>
            <a:off x="7534499" y="3667724"/>
            <a:ext cx="2231671" cy="511807"/>
          </a:xfrm>
          <a:prstGeom prst="rect">
            <a:avLst/>
          </a:prstGeom>
        </p:spPr>
        <p:txBody>
          <a:bodyPr wrap="square">
            <a:spAutoFit/>
          </a:bodyPr>
          <a:lstStyle/>
          <a:p>
            <a:pPr algn="ctr">
              <a:lnSpc>
                <a:spcPct val="1250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各个体适应度</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1" name="连接符: 曲线 10">
            <a:extLst>
              <a:ext uri="{FF2B5EF4-FFF2-40B4-BE49-F238E27FC236}">
                <a16:creationId xmlns:a16="http://schemas.microsoft.com/office/drawing/2014/main" id="{F57641B7-ECB3-4D4D-AF04-038E75A0FFE8}"/>
              </a:ext>
            </a:extLst>
          </p:cNvPr>
          <p:cNvCxnSpPr>
            <a:cxnSpLocks/>
            <a:stCxn id="33" idx="1"/>
            <a:endCxn id="22" idx="2"/>
          </p:cNvCxnSpPr>
          <p:nvPr/>
        </p:nvCxnSpPr>
        <p:spPr>
          <a:xfrm rot="10800000">
            <a:off x="3907463" y="2599408"/>
            <a:ext cx="3627037" cy="1324220"/>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4" name="Rectangle 11">
            <a:extLst>
              <a:ext uri="{FF2B5EF4-FFF2-40B4-BE49-F238E27FC236}">
                <a16:creationId xmlns:a16="http://schemas.microsoft.com/office/drawing/2014/main" id="{B4B0C3AF-F73C-4B8B-AE09-CA063EB8152D}"/>
              </a:ext>
            </a:extLst>
          </p:cNvPr>
          <p:cNvSpPr/>
          <p:nvPr/>
        </p:nvSpPr>
        <p:spPr>
          <a:xfrm>
            <a:off x="5180984" y="3223380"/>
            <a:ext cx="1174876" cy="441916"/>
          </a:xfrm>
          <a:prstGeom prst="rect">
            <a:avLst/>
          </a:prstGeom>
        </p:spPr>
        <p:txBody>
          <a:bodyPr wrap="square">
            <a:spAutoFit/>
          </a:bodyPr>
          <a:lstStyle/>
          <a:p>
            <a:pPr algn="ctr">
              <a:lnSpc>
                <a:spcPct val="125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反馈</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6" name="直接箭头连接符 35">
            <a:extLst>
              <a:ext uri="{FF2B5EF4-FFF2-40B4-BE49-F238E27FC236}">
                <a16:creationId xmlns:a16="http://schemas.microsoft.com/office/drawing/2014/main" id="{5ACAAC65-31F8-4B6A-BD50-347E88626BAB}"/>
              </a:ext>
            </a:extLst>
          </p:cNvPr>
          <p:cNvCxnSpPr>
            <a:cxnSpLocks/>
          </p:cNvCxnSpPr>
          <p:nvPr/>
        </p:nvCxnSpPr>
        <p:spPr>
          <a:xfrm>
            <a:off x="3907462" y="2769742"/>
            <a:ext cx="0" cy="188710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Rectangle 11">
            <a:extLst>
              <a:ext uri="{FF2B5EF4-FFF2-40B4-BE49-F238E27FC236}">
                <a16:creationId xmlns:a16="http://schemas.microsoft.com/office/drawing/2014/main" id="{FD3CA082-4151-4016-9712-CEFB8676E874}"/>
              </a:ext>
            </a:extLst>
          </p:cNvPr>
          <p:cNvSpPr/>
          <p:nvPr/>
        </p:nvSpPr>
        <p:spPr>
          <a:xfrm>
            <a:off x="2999725" y="3371463"/>
            <a:ext cx="928063" cy="441916"/>
          </a:xfrm>
          <a:prstGeom prst="rect">
            <a:avLst/>
          </a:prstGeom>
        </p:spPr>
        <p:txBody>
          <a:bodyPr wrap="square">
            <a:spAutoFit/>
          </a:bodyPr>
          <a:lstStyle/>
          <a:p>
            <a:pPr algn="ctr">
              <a:lnSpc>
                <a:spcPct val="125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进化</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Rectangle 11">
            <a:extLst>
              <a:ext uri="{FF2B5EF4-FFF2-40B4-BE49-F238E27FC236}">
                <a16:creationId xmlns:a16="http://schemas.microsoft.com/office/drawing/2014/main" id="{85AAC950-054E-4027-BFCD-0AEE9E931C12}"/>
              </a:ext>
            </a:extLst>
          </p:cNvPr>
          <p:cNvSpPr/>
          <p:nvPr/>
        </p:nvSpPr>
        <p:spPr>
          <a:xfrm>
            <a:off x="6476977" y="4620462"/>
            <a:ext cx="4361766" cy="511807"/>
          </a:xfrm>
          <a:prstGeom prst="rect">
            <a:avLst/>
          </a:prstGeom>
        </p:spPr>
        <p:txBody>
          <a:bodyPr wrap="square">
            <a:spAutoFit/>
          </a:bodyPr>
          <a:lstStyle/>
          <a:p>
            <a:pPr algn="ctr">
              <a:lnSpc>
                <a:spcPct val="125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UE/UD</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问题最终表达式</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Rectangle 11">
            <a:extLst>
              <a:ext uri="{FF2B5EF4-FFF2-40B4-BE49-F238E27FC236}">
                <a16:creationId xmlns:a16="http://schemas.microsoft.com/office/drawing/2014/main" id="{8B63A049-012A-48E2-93D3-FAE4BA58CC59}"/>
              </a:ext>
            </a:extLst>
          </p:cNvPr>
          <p:cNvSpPr/>
          <p:nvPr/>
        </p:nvSpPr>
        <p:spPr>
          <a:xfrm>
            <a:off x="2432219" y="4647086"/>
            <a:ext cx="2950486" cy="511807"/>
          </a:xfrm>
          <a:prstGeom prst="rect">
            <a:avLst/>
          </a:prstGeom>
        </p:spPr>
        <p:txBody>
          <a:bodyPr wrap="square">
            <a:spAutoFit/>
          </a:bodyPr>
          <a:lstStyle/>
          <a:p>
            <a:pPr algn="ctr">
              <a:lnSpc>
                <a:spcPct val="1250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结果种群</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40" name="直接箭头连接符 39">
            <a:extLst>
              <a:ext uri="{FF2B5EF4-FFF2-40B4-BE49-F238E27FC236}">
                <a16:creationId xmlns:a16="http://schemas.microsoft.com/office/drawing/2014/main" id="{9216FBA9-3CE5-40B3-8D44-A9046D4C9376}"/>
              </a:ext>
            </a:extLst>
          </p:cNvPr>
          <p:cNvCxnSpPr>
            <a:cxnSpLocks/>
          </p:cNvCxnSpPr>
          <p:nvPr/>
        </p:nvCxnSpPr>
        <p:spPr>
          <a:xfrm>
            <a:off x="4605452" y="4902989"/>
            <a:ext cx="232594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1" name="Rectangle 11">
            <a:extLst>
              <a:ext uri="{FF2B5EF4-FFF2-40B4-BE49-F238E27FC236}">
                <a16:creationId xmlns:a16="http://schemas.microsoft.com/office/drawing/2014/main" id="{0931E48A-DC32-4B71-BF0D-9A3975A0474F}"/>
              </a:ext>
            </a:extLst>
          </p:cNvPr>
          <p:cNvSpPr/>
          <p:nvPr/>
        </p:nvSpPr>
        <p:spPr>
          <a:xfrm>
            <a:off x="4881628" y="4972880"/>
            <a:ext cx="1595349" cy="441916"/>
          </a:xfrm>
          <a:prstGeom prst="rect">
            <a:avLst/>
          </a:prstGeom>
        </p:spPr>
        <p:txBody>
          <a:bodyPr wrap="square">
            <a:spAutoFit/>
          </a:bodyPr>
          <a:lstStyle/>
          <a:p>
            <a:pPr algn="ctr">
              <a:lnSpc>
                <a:spcPct val="125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最优个体</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53" name="直接箭头连接符 52">
            <a:extLst>
              <a:ext uri="{FF2B5EF4-FFF2-40B4-BE49-F238E27FC236}">
                <a16:creationId xmlns:a16="http://schemas.microsoft.com/office/drawing/2014/main" id="{763D5134-F8AA-4F1B-8DBD-4F0E437A2304}"/>
              </a:ext>
            </a:extLst>
          </p:cNvPr>
          <p:cNvCxnSpPr>
            <a:cxnSpLocks/>
          </p:cNvCxnSpPr>
          <p:nvPr/>
        </p:nvCxnSpPr>
        <p:spPr>
          <a:xfrm flipV="1">
            <a:off x="1726579" y="2343504"/>
            <a:ext cx="1271248" cy="224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6" name="Rectangle 11">
            <a:extLst>
              <a:ext uri="{FF2B5EF4-FFF2-40B4-BE49-F238E27FC236}">
                <a16:creationId xmlns:a16="http://schemas.microsoft.com/office/drawing/2014/main" id="{17A965A4-6549-460B-A94F-91D664CA7DA5}"/>
              </a:ext>
            </a:extLst>
          </p:cNvPr>
          <p:cNvSpPr/>
          <p:nvPr/>
        </p:nvSpPr>
        <p:spPr>
          <a:xfrm>
            <a:off x="693476" y="2087601"/>
            <a:ext cx="928063" cy="511807"/>
          </a:xfrm>
          <a:prstGeom prst="rect">
            <a:avLst/>
          </a:prstGeom>
        </p:spPr>
        <p:txBody>
          <a:bodyPr wrap="square">
            <a:spAutoFit/>
          </a:bodyPr>
          <a:lstStyle/>
          <a:p>
            <a:pPr algn="ctr">
              <a:lnSpc>
                <a:spcPct val="1250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开始</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0826994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a14:imgEffect>
                    <a14:imgEffect>
                      <a14:saturation sat="0"/>
                    </a14:imgEffect>
                  </a14:imgLayer>
                </a14:imgProps>
              </a:ext>
              <a:ext uri="{28A0092B-C50C-407E-A947-70E740481C1C}">
                <a14:useLocalDpi xmlns:a14="http://schemas.microsoft.com/office/drawing/2010/main"/>
              </a:ext>
            </a:extLst>
          </a:blip>
          <a:srcRect/>
          <a:stretch>
            <a:fillRect/>
          </a:stretch>
        </p:blipFill>
        <p:spPr>
          <a:xfrm>
            <a:off x="0" y="3465949"/>
            <a:ext cx="12218272" cy="3429000"/>
          </a:xfrm>
          <a:prstGeom prst="rect">
            <a:avLst/>
          </a:prstGeom>
        </p:spPr>
      </p:pic>
      <p:sp>
        <p:nvSpPr>
          <p:cNvPr id="5" name="圆角矩形 4"/>
          <p:cNvSpPr/>
          <p:nvPr/>
        </p:nvSpPr>
        <p:spPr>
          <a:xfrm>
            <a:off x="672874" y="591324"/>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6328675" y="1603429"/>
            <a:ext cx="588049"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0" name="文本框 9"/>
          <p:cNvSpPr txBox="1"/>
          <p:nvPr/>
        </p:nvSpPr>
        <p:spPr>
          <a:xfrm>
            <a:off x="6257886" y="1604064"/>
            <a:ext cx="728357" cy="584775"/>
          </a:xfrm>
          <a:prstGeom prst="rect">
            <a:avLst/>
          </a:prstGeom>
          <a:noFill/>
          <a:ln>
            <a:noFill/>
          </a:ln>
        </p:spPr>
        <p:txBody>
          <a:bodyPr wrap="square"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01</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7076294" y="1603429"/>
            <a:ext cx="3161800"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6" name="矩形 15"/>
          <p:cNvSpPr/>
          <p:nvPr/>
        </p:nvSpPr>
        <p:spPr>
          <a:xfrm>
            <a:off x="7148864" y="1634206"/>
            <a:ext cx="4774531" cy="954107"/>
          </a:xfrm>
          <a:prstGeom prst="rect">
            <a:avLst/>
          </a:prstGeom>
        </p:spPr>
        <p:txBody>
          <a:bodyPr wrap="square">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研究内容与目标</a:t>
            </a:r>
          </a:p>
          <a:p>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6328675" y="2442505"/>
            <a:ext cx="588049" cy="58477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8" name="文本框 17"/>
          <p:cNvSpPr txBox="1"/>
          <p:nvPr/>
        </p:nvSpPr>
        <p:spPr>
          <a:xfrm>
            <a:off x="6257886" y="2443140"/>
            <a:ext cx="728357" cy="584775"/>
          </a:xfrm>
          <a:prstGeom prst="rect">
            <a:avLst/>
          </a:prstGeom>
          <a:noFill/>
          <a:ln>
            <a:noFill/>
          </a:ln>
        </p:spPr>
        <p:txBody>
          <a:bodyPr wrap="square"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02</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7076294" y="2442505"/>
            <a:ext cx="3161800"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7" name="矩形 26"/>
          <p:cNvSpPr/>
          <p:nvPr/>
        </p:nvSpPr>
        <p:spPr>
          <a:xfrm>
            <a:off x="7148864" y="2473282"/>
            <a:ext cx="4774531" cy="523220"/>
          </a:xfrm>
          <a:prstGeom prst="rect">
            <a:avLst/>
          </a:prstGeom>
        </p:spPr>
        <p:txBody>
          <a:bodyPr wrap="square">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改进与创新点</a:t>
            </a:r>
          </a:p>
        </p:txBody>
      </p:sp>
      <p:sp>
        <p:nvSpPr>
          <p:cNvPr id="23" name="矩形 22"/>
          <p:cNvSpPr/>
          <p:nvPr/>
        </p:nvSpPr>
        <p:spPr>
          <a:xfrm>
            <a:off x="6328675" y="3281581"/>
            <a:ext cx="588049"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4" name="文本框 23"/>
          <p:cNvSpPr txBox="1"/>
          <p:nvPr/>
        </p:nvSpPr>
        <p:spPr>
          <a:xfrm>
            <a:off x="6258521" y="3280946"/>
            <a:ext cx="728357" cy="584775"/>
          </a:xfrm>
          <a:prstGeom prst="rect">
            <a:avLst/>
          </a:prstGeom>
          <a:noFill/>
          <a:ln>
            <a:noFill/>
          </a:ln>
        </p:spPr>
        <p:txBody>
          <a:bodyPr wrap="square"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03</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7076294" y="3281581"/>
            <a:ext cx="3161800"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35" name="矩形 34"/>
          <p:cNvSpPr/>
          <p:nvPr/>
        </p:nvSpPr>
        <p:spPr>
          <a:xfrm>
            <a:off x="7148864" y="3312358"/>
            <a:ext cx="4774531" cy="523220"/>
          </a:xfrm>
          <a:prstGeom prst="rect">
            <a:avLst/>
          </a:prstGeom>
        </p:spPr>
        <p:txBody>
          <a:bodyPr wrap="square">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实验工作简要总结</a:t>
            </a:r>
          </a:p>
        </p:txBody>
      </p:sp>
      <p:sp>
        <p:nvSpPr>
          <p:cNvPr id="39" name="矩形 38"/>
          <p:cNvSpPr/>
          <p:nvPr/>
        </p:nvSpPr>
        <p:spPr>
          <a:xfrm>
            <a:off x="6328675" y="4120657"/>
            <a:ext cx="588049"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0" name="文本框 39"/>
          <p:cNvSpPr txBox="1"/>
          <p:nvPr/>
        </p:nvSpPr>
        <p:spPr>
          <a:xfrm>
            <a:off x="6257886" y="4143517"/>
            <a:ext cx="728357" cy="584775"/>
          </a:xfrm>
          <a:prstGeom prst="rect">
            <a:avLst/>
          </a:prstGeom>
          <a:noFill/>
          <a:ln>
            <a:noFill/>
          </a:ln>
        </p:spPr>
        <p:txBody>
          <a:bodyPr wrap="square"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04</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7076294" y="4120657"/>
            <a:ext cx="3161800"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4" name="矩形 43"/>
          <p:cNvSpPr/>
          <p:nvPr/>
        </p:nvSpPr>
        <p:spPr>
          <a:xfrm>
            <a:off x="7148864" y="4151434"/>
            <a:ext cx="4774531" cy="523220"/>
          </a:xfrm>
          <a:prstGeom prst="rect">
            <a:avLst/>
          </a:prstGeom>
        </p:spPr>
        <p:txBody>
          <a:bodyPr wrap="square">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实验结果展示</a:t>
            </a:r>
          </a:p>
        </p:txBody>
      </p:sp>
      <p:sp>
        <p:nvSpPr>
          <p:cNvPr id="45" name="矩形 44"/>
          <p:cNvSpPr/>
          <p:nvPr/>
        </p:nvSpPr>
        <p:spPr>
          <a:xfrm>
            <a:off x="6328675" y="4959733"/>
            <a:ext cx="588049"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5" name="文本框 54"/>
          <p:cNvSpPr txBox="1"/>
          <p:nvPr/>
        </p:nvSpPr>
        <p:spPr>
          <a:xfrm>
            <a:off x="6257886" y="4959733"/>
            <a:ext cx="728357" cy="584775"/>
          </a:xfrm>
          <a:prstGeom prst="rect">
            <a:avLst/>
          </a:prstGeom>
          <a:noFill/>
          <a:ln>
            <a:noFill/>
          </a:ln>
        </p:spPr>
        <p:txBody>
          <a:bodyPr wrap="square"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05</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7076294" y="4959733"/>
            <a:ext cx="3161800"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7" name="矩形 56"/>
          <p:cNvSpPr/>
          <p:nvPr/>
        </p:nvSpPr>
        <p:spPr>
          <a:xfrm>
            <a:off x="7148864" y="4990510"/>
            <a:ext cx="2824695" cy="523220"/>
          </a:xfrm>
          <a:prstGeom prst="rect">
            <a:avLst/>
          </a:prstGeom>
        </p:spPr>
        <p:txBody>
          <a:bodyPr wrap="square">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问答环节</a:t>
            </a:r>
          </a:p>
        </p:txBody>
      </p:sp>
      <p:sp>
        <p:nvSpPr>
          <p:cNvPr id="58" name="文本框 57"/>
          <p:cNvSpPr txBox="1"/>
          <p:nvPr/>
        </p:nvSpPr>
        <p:spPr>
          <a:xfrm>
            <a:off x="2513295" y="3620200"/>
            <a:ext cx="2669236" cy="523220"/>
          </a:xfrm>
          <a:prstGeom prst="rect">
            <a:avLst/>
          </a:prstGeom>
          <a:noFill/>
        </p:spPr>
        <p:txBody>
          <a:bodyPr wrap="square" rtlCol="0">
            <a:spAutoFit/>
          </a:bodyPr>
          <a:lstStyle/>
          <a:p>
            <a:pPr algn="ctr"/>
            <a:r>
              <a:rPr lang="en-US" altLang="zh-CN" sz="2800" b="1" dirty="0">
                <a:solidFill>
                  <a:srgbClr val="48505B"/>
                </a:solidFill>
                <a:latin typeface="Arial" panose="020B0604020202020204" pitchFamily="34" charset="0"/>
                <a:ea typeface="微软雅黑" panose="020B0503020204020204" pitchFamily="34" charset="-122"/>
                <a:cs typeface="Arial" panose="020B0604020202020204" pitchFamily="34" charset="0"/>
              </a:rPr>
              <a:t>CONTENTS</a:t>
            </a:r>
            <a:endParaRPr lang="zh-CN" altLang="en-US" sz="3200" b="1" dirty="0">
              <a:solidFill>
                <a:srgbClr val="48505B"/>
              </a:solidFill>
              <a:latin typeface="Arial" panose="020B0604020202020204" pitchFamily="34" charset="0"/>
              <a:ea typeface="微软雅黑" panose="020B0503020204020204" pitchFamily="34" charset="-122"/>
              <a:cs typeface="Arial" panose="020B0604020202020204" pitchFamily="34" charset="0"/>
            </a:endParaRPr>
          </a:p>
        </p:txBody>
      </p:sp>
      <p:sp>
        <p:nvSpPr>
          <p:cNvPr id="59" name="文本框 58"/>
          <p:cNvSpPr txBox="1"/>
          <p:nvPr/>
        </p:nvSpPr>
        <p:spPr>
          <a:xfrm>
            <a:off x="2513295" y="2511835"/>
            <a:ext cx="2669236" cy="1107996"/>
          </a:xfrm>
          <a:prstGeom prst="rect">
            <a:avLst/>
          </a:prstGeom>
          <a:noFill/>
          <a:ln w="22225">
            <a:solidFill>
              <a:schemeClr val="tx1">
                <a:lumMod val="75000"/>
                <a:lumOff val="25000"/>
              </a:schemeClr>
            </a:solidFill>
            <a:prstDash val="lgDashDot"/>
          </a:ln>
        </p:spPr>
        <p:txBody>
          <a:bodyPr wrap="square" rtlCol="0">
            <a:spAutoFit/>
          </a:bodyPr>
          <a:lstStyle/>
          <a:p>
            <a:pPr algn="ctr"/>
            <a:r>
              <a:rPr lang="zh-CN" altLang="en-US" sz="6600" dirty="0">
                <a:solidFill>
                  <a:srgbClr val="48505B"/>
                </a:solidFill>
                <a:latin typeface="微软雅黑" panose="020B0503020204020204" pitchFamily="34" charset="-122"/>
                <a:ea typeface="微软雅黑" panose="020B0503020204020204" pitchFamily="34" charset="-122"/>
                <a:cs typeface="Arial" panose="020B0604020202020204" pitchFamily="34" charset="0"/>
              </a:rPr>
              <a:t>目  录</a:t>
            </a:r>
          </a:p>
        </p:txBody>
      </p:sp>
    </p:spTree>
  </p:cSld>
  <p:clrMapOvr>
    <a:masterClrMapping/>
  </p:clrMapOvr>
  <mc:AlternateContent xmlns:mc="http://schemas.openxmlformats.org/markup-compatibility/2006" xmlns:p14="http://schemas.microsoft.com/office/powerpoint/2010/main">
    <mc:Choice Requires="p14">
      <p:transition p14:dur="250" advTm="3938">
        <p:fade/>
      </p:transition>
    </mc:Choice>
    <mc:Fallback xmlns="">
      <p:transition advTm="3938">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a14:imgEffect>
                    <a14:imgEffect>
                      <a14:saturation sat="0"/>
                    </a14:imgEffect>
                  </a14:imgLayer>
                </a14:imgProps>
              </a:ext>
              <a:ext uri="{28A0092B-C50C-407E-A947-70E740481C1C}">
                <a14:useLocalDpi xmlns:a14="http://schemas.microsoft.com/office/drawing/2010/main"/>
              </a:ext>
            </a:extLst>
          </a:blip>
          <a:srcRect/>
          <a:stretch>
            <a:fillRect/>
          </a:stretch>
        </p:blipFill>
        <p:spPr>
          <a:xfrm>
            <a:off x="0" y="3465949"/>
            <a:ext cx="12218272" cy="3429000"/>
          </a:xfrm>
          <a:prstGeom prst="rect">
            <a:avLst/>
          </a:prstGeom>
        </p:spPr>
      </p:pic>
      <p:sp>
        <p:nvSpPr>
          <p:cNvPr id="9" name="圆角矩形 8"/>
          <p:cNvSpPr/>
          <p:nvPr/>
        </p:nvSpPr>
        <p:spPr>
          <a:xfrm>
            <a:off x="673509" y="591324"/>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3886977" y="3291162"/>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236696" y="2313216"/>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983772" y="2860805"/>
            <a:ext cx="252924" cy="25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575161" y="2397097"/>
            <a:ext cx="1715719" cy="1445260"/>
          </a:xfrm>
          <a:prstGeom prst="rect">
            <a:avLst/>
          </a:prstGeom>
          <a:noFill/>
        </p:spPr>
        <p:txBody>
          <a:bodyPr wrap="square" rtlCol="0">
            <a:spAutoFit/>
          </a:bodyPr>
          <a:lstStyle/>
          <a:p>
            <a:pPr algn="ctr"/>
            <a:r>
              <a:rPr lang="en-US" altLang="zh-CN" sz="8800" dirty="0">
                <a:latin typeface="FuturaBookC" pitchFamily="2" charset="-52"/>
              </a:rPr>
              <a:t>04</a:t>
            </a:r>
            <a:endParaRPr lang="zh-CN" altLang="en-US" sz="8800" dirty="0">
              <a:latin typeface="FuturaBookC" pitchFamily="2" charset="-52"/>
            </a:endParaRPr>
          </a:p>
        </p:txBody>
      </p:sp>
      <p:sp>
        <p:nvSpPr>
          <p:cNvPr id="32" name="文本框 31"/>
          <p:cNvSpPr txBox="1"/>
          <p:nvPr/>
        </p:nvSpPr>
        <p:spPr>
          <a:xfrm>
            <a:off x="5304472" y="2637065"/>
            <a:ext cx="4422225" cy="707886"/>
          </a:xfrm>
          <a:prstGeom prst="rect">
            <a:avLst/>
          </a:prstGeom>
          <a:noFill/>
        </p:spPr>
        <p:txBody>
          <a:bodyPr wrap="square" rtlCol="0">
            <a:spAutoFit/>
          </a:bodyPr>
          <a:lstStyle/>
          <a:p>
            <a:pPr algn="dist"/>
            <a:r>
              <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sym typeface="+mn-ea"/>
              </a:rPr>
              <a:t>实验结果展示</a:t>
            </a:r>
          </a:p>
        </p:txBody>
      </p:sp>
      <p:sp>
        <p:nvSpPr>
          <p:cNvPr id="33" name="文本框 32"/>
          <p:cNvSpPr txBox="1"/>
          <p:nvPr/>
        </p:nvSpPr>
        <p:spPr>
          <a:xfrm>
            <a:off x="5345191" y="3278573"/>
            <a:ext cx="4681303" cy="338554"/>
          </a:xfrm>
          <a:prstGeom prst="rect">
            <a:avLst/>
          </a:prstGeom>
          <a:noFill/>
        </p:spPr>
        <p:txBody>
          <a:bodyPr wrap="square" rtlCol="0">
            <a:spAutoFit/>
          </a:bodyPr>
          <a:lstStyle/>
          <a:p>
            <a:pPr algn="ctr"/>
            <a:r>
              <a:rPr lang="en-US" altLang="zh-CN" sz="1600" dirty="0">
                <a:solidFill>
                  <a:schemeClr val="tx1">
                    <a:lumMod val="75000"/>
                    <a:lumOff val="25000"/>
                  </a:schemeClr>
                </a:solidFill>
                <a:latin typeface="FuturaBookC" pitchFamily="2" charset="-52"/>
                <a:ea typeface="锐字逼格青春粗黑体简2.0" panose="02010604000000000000" pitchFamily="2" charset="-122"/>
              </a:rPr>
              <a:t>Experimental results display</a:t>
            </a:r>
            <a:endParaRPr lang="zh-CN" altLang="en-US" sz="1600" dirty="0">
              <a:solidFill>
                <a:schemeClr val="tx1">
                  <a:lumMod val="75000"/>
                  <a:lumOff val="25000"/>
                </a:schemeClr>
              </a:solidFill>
              <a:latin typeface="FuturaBookC" pitchFamily="2" charset="-52"/>
              <a:ea typeface="锐字逼格青春粗黑体简2.0" panose="02010604000000000000" pitchFamily="2" charset="-122"/>
            </a:endParaRPr>
          </a:p>
        </p:txBody>
      </p:sp>
      <p:cxnSp>
        <p:nvCxnSpPr>
          <p:cNvPr id="2" name="直接连接符 1"/>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6356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实验结果展示</a:t>
            </a:r>
          </a:p>
        </p:txBody>
      </p:sp>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4EDAD438-4E10-40B8-AD5A-CD6C68A5EA01}"/>
                  </a:ext>
                </a:extLst>
              </p:cNvPr>
              <p:cNvGraphicFramePr>
                <a:graphicFrameLocks noGrp="1"/>
              </p:cNvGraphicFramePr>
              <p:nvPr>
                <p:extLst>
                  <p:ext uri="{D42A27DB-BD31-4B8C-83A1-F6EECF244321}">
                    <p14:modId xmlns:p14="http://schemas.microsoft.com/office/powerpoint/2010/main" val="695757078"/>
                  </p:ext>
                </p:extLst>
              </p:nvPr>
            </p:nvGraphicFramePr>
            <p:xfrm>
              <a:off x="1895958" y="2242927"/>
              <a:ext cx="8194339" cy="3339165"/>
            </p:xfrm>
            <a:graphic>
              <a:graphicData uri="http://schemas.openxmlformats.org/drawingml/2006/table">
                <a:tbl>
                  <a:tblPr firstRow="1" firstCol="1" bandRow="1"/>
                  <a:tblGrid>
                    <a:gridCol w="1289427">
                      <a:extLst>
                        <a:ext uri="{9D8B030D-6E8A-4147-A177-3AD203B41FA5}">
                          <a16:colId xmlns:a16="http://schemas.microsoft.com/office/drawing/2014/main" val="3522445777"/>
                        </a:ext>
                      </a:extLst>
                    </a:gridCol>
                    <a:gridCol w="5186609">
                      <a:extLst>
                        <a:ext uri="{9D8B030D-6E8A-4147-A177-3AD203B41FA5}">
                          <a16:colId xmlns:a16="http://schemas.microsoft.com/office/drawing/2014/main" val="962145012"/>
                        </a:ext>
                      </a:extLst>
                    </a:gridCol>
                    <a:gridCol w="1718303">
                      <a:extLst>
                        <a:ext uri="{9D8B030D-6E8A-4147-A177-3AD203B41FA5}">
                          <a16:colId xmlns:a16="http://schemas.microsoft.com/office/drawing/2014/main" val="2591298707"/>
                        </a:ext>
                      </a:extLst>
                    </a:gridCol>
                  </a:tblGrid>
                  <a:tr h="727479">
                    <a:tc>
                      <a:txBody>
                        <a:bodyPr/>
                        <a:lstStyle/>
                        <a:p>
                          <a:pPr algn="ctr">
                            <a:lnSpc>
                              <a:spcPct val="125000"/>
                            </a:lnSpc>
                            <a:spcAft>
                              <a:spcPts val="0"/>
                            </a:spcAft>
                            <a:tabLst>
                              <a:tab pos="239395" algn="l"/>
                            </a:tabLst>
                          </a:pPr>
                          <a:r>
                            <a:rPr lang="zh-CN" sz="1800" dirty="0">
                              <a:effectLst/>
                              <a:latin typeface="Times New Roman" panose="02020603050405020304" pitchFamily="18" charset="0"/>
                              <a:ea typeface="宋体" panose="02010600030101010101" pitchFamily="2" charset="-122"/>
                            </a:rPr>
                            <a:t>问题类型</a:t>
                          </a:r>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tabLst>
                              <a:tab pos="239395" algn="l"/>
                            </a:tabLst>
                          </a:pPr>
                          <a:r>
                            <a:rPr lang="zh-CN" sz="1800">
                              <a:effectLst/>
                              <a:latin typeface="Times New Roman" panose="02020603050405020304" pitchFamily="18" charset="0"/>
                              <a:ea typeface="宋体" panose="02010600030101010101" pitchFamily="2" charset="-122"/>
                            </a:rPr>
                            <a:t>目标函数处理式</a:t>
                          </a:r>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tabLst>
                              <a:tab pos="239395" algn="l"/>
                            </a:tabLst>
                          </a:pPr>
                          <a:r>
                            <a:rPr lang="zh-CN" sz="1800">
                              <a:effectLst/>
                              <a:latin typeface="Times New Roman" panose="02020603050405020304" pitchFamily="18" charset="0"/>
                              <a:ea typeface="宋体" panose="02010600030101010101" pitchFamily="2" charset="-122"/>
                            </a:rPr>
                            <a:t>目标函数性能指标</a:t>
                          </a:r>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459945"/>
                      </a:ext>
                    </a:extLst>
                  </a:tr>
                  <a:tr h="757714">
                    <a:tc>
                      <a:txBody>
                        <a:bodyPr/>
                        <a:lstStyle/>
                        <a:p>
                          <a:pPr algn="ctr">
                            <a:lnSpc>
                              <a:spcPct val="125000"/>
                            </a:lnSpc>
                            <a:spcAft>
                              <a:spcPts val="0"/>
                            </a:spcAft>
                            <a:tabLst>
                              <a:tab pos="239395" algn="l"/>
                            </a:tabLst>
                          </a:pPr>
                          <a:r>
                            <a:rPr lang="en-US" sz="1800" dirty="0">
                              <a:effectLst/>
                              <a:latin typeface="Times New Roman" panose="02020603050405020304" pitchFamily="18" charset="0"/>
                              <a:ea typeface="宋体" panose="02010600030101010101" pitchFamily="2" charset="-122"/>
                            </a:rPr>
                            <a:t>UE(DE)</a:t>
                          </a:r>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25000"/>
                            </a:lnSpc>
                            <a:spcAft>
                              <a:spcPts val="0"/>
                            </a:spcAft>
                            <a:tabLst>
                              <a:tab pos="239395" algn="l"/>
                            </a:tabLst>
                          </a:pPr>
                          <a14:m>
                            <m:oMath xmlns:m="http://schemas.openxmlformats.org/officeDocument/2006/math">
                              <m:r>
                                <a:rPr lang="en-US" sz="1800" i="1">
                                  <a:effectLst/>
                                  <a:latin typeface="Cambria Math" panose="02040503050406030204" pitchFamily="18" charset="0"/>
                                  <a:ea typeface="宋体" panose="02010600030101010101" pitchFamily="2" charset="-122"/>
                                </a:rPr>
                                <m:t>𝑦</m:t>
                              </m:r>
                              <m:r>
                                <a:rPr lang="en-US" sz="1800" i="1">
                                  <a:effectLst/>
                                  <a:latin typeface="Cambria Math" panose="02040503050406030204" pitchFamily="18" charset="0"/>
                                  <a:ea typeface="宋体" panose="02010600030101010101" pitchFamily="2" charset="-122"/>
                                </a:rPr>
                                <m:t>=</m:t>
                              </m:r>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log</m:t>
                                  </m:r>
                                </m:fName>
                                <m:e>
                                  <m:d>
                                    <m:dPr>
                                      <m:ctrlPr>
                                        <a:rPr lang="zh-CN" sz="1800" i="1">
                                          <a:effectLst/>
                                          <a:latin typeface="Cambria Math" panose="02040503050406030204" pitchFamily="18" charset="0"/>
                                          <a:ea typeface="Cambria Math" panose="02040503050406030204" pitchFamily="18" charset="0"/>
                                        </a:rPr>
                                      </m:ctrlPr>
                                    </m:dPr>
                                    <m:e>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abs</m:t>
                                          </m:r>
                                        </m:fName>
                                        <m:e>
                                          <m:d>
                                            <m:dPr>
                                              <m:ctrlPr>
                                                <a:rPr lang="zh-CN" sz="1800" i="1">
                                                  <a:effectLst/>
                                                  <a:latin typeface="Cambria Math" panose="02040503050406030204" pitchFamily="18" charset="0"/>
                                                  <a:ea typeface="Cambria Math" panose="02040503050406030204" pitchFamily="18" charset="0"/>
                                                </a:rPr>
                                              </m:ctrlPr>
                                            </m:dPr>
                                            <m:e>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sin</m:t>
                                                  </m:r>
                                                </m:fName>
                                                <m:e>
                                                  <m:d>
                                                    <m:dPr>
                                                      <m:ctrlPr>
                                                        <a:rPr lang="zh-CN" sz="1800" i="1">
                                                          <a:effectLst/>
                                                          <a:latin typeface="Cambria Math" panose="02040503050406030204" pitchFamily="18" charset="0"/>
                                                          <a:ea typeface="Cambria Math" panose="02040503050406030204" pitchFamily="18" charset="0"/>
                                                        </a:rPr>
                                                      </m:ctrlPr>
                                                    </m:dPr>
                                                    <m:e>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log</m:t>
                                                          </m:r>
                                                        </m:fName>
                                                        <m:e>
                                                          <m:d>
                                                            <m:dPr>
                                                              <m:ctrlPr>
                                                                <a:rPr lang="zh-CN" sz="1800" i="1">
                                                                  <a:effectLst/>
                                                                  <a:latin typeface="Cambria Math" panose="02040503050406030204" pitchFamily="18" charset="0"/>
                                                                  <a:ea typeface="Cambria Math" panose="02040503050406030204" pitchFamily="18" charset="0"/>
                                                                </a:rPr>
                                                              </m:ctrlPr>
                                                            </m:dPr>
                                                            <m:e>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abs</m:t>
                                                                  </m:r>
                                                                </m:fName>
                                                                <m:e>
                                                                  <m:d>
                                                                    <m:dPr>
                                                                      <m:ctrlPr>
                                                                        <a:rPr lang="zh-CN" sz="1800" i="1">
                                                                          <a:effectLst/>
                                                                          <a:latin typeface="Cambria Math" panose="02040503050406030204" pitchFamily="18" charset="0"/>
                                                                          <a:ea typeface="Cambria Math" panose="02040503050406030204" pitchFamily="18" charset="0"/>
                                                                        </a:rPr>
                                                                      </m:ctrlPr>
                                                                    </m:dPr>
                                                                    <m:e>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1</m:t>
                                                                          </m:r>
                                                                        </m:sub>
                                                                      </m:sSub>
                                                                      <m:r>
                                                                        <a:rPr lang="en-US" sz="1800" i="1">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2</m:t>
                                                                          </m:r>
                                                                        </m:sub>
                                                                      </m:sSub>
                                                                    </m:e>
                                                                  </m:d>
                                                                </m:e>
                                                              </m:func>
                                                              <m:r>
                                                                <a:rPr lang="en-US" sz="1800">
                                                                  <a:effectLst/>
                                                                  <a:latin typeface="Cambria Math" panose="02040503050406030204" pitchFamily="18" charset="0"/>
                                                                  <a:ea typeface="宋体" panose="02010600030101010101" pitchFamily="2" charset="-122"/>
                                                                </a:rPr>
                                                                <m:t>+1</m:t>
                                                              </m:r>
                                                            </m:e>
                                                          </m:d>
                                                        </m:e>
                                                      </m:func>
                                                    </m:e>
                                                  </m:d>
                                                </m:e>
                                              </m:func>
                                            </m:e>
                                          </m:d>
                                          <m:r>
                                            <a:rPr lang="en-US" sz="1800">
                                              <a:effectLst/>
                                              <a:latin typeface="Cambria Math" panose="02040503050406030204" pitchFamily="18" charset="0"/>
                                              <a:ea typeface="宋体" panose="02010600030101010101" pitchFamily="2" charset="-122"/>
                                            </a:rPr>
                                            <m:t>+1</m:t>
                                          </m:r>
                                        </m:e>
                                      </m:func>
                                    </m:e>
                                  </m:d>
                                  <m:r>
                                    <a:rPr lang="en-US" sz="1800">
                                      <a:effectLst/>
                                      <a:latin typeface="Cambria Math" panose="02040503050406030204" pitchFamily="18" charset="0"/>
                                      <a:ea typeface="宋体" panose="02010600030101010101" pitchFamily="2" charset="-122"/>
                                    </a:rPr>
                                    <m:t>+</m:t>
                                  </m:r>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sin</m:t>
                                      </m:r>
                                    </m:fName>
                                    <m:e>
                                      <m:d>
                                        <m:dPr>
                                          <m:ctrlPr>
                                            <a:rPr lang="zh-CN" sz="1800" i="1">
                                              <a:effectLst/>
                                              <a:latin typeface="Cambria Math" panose="02040503050406030204" pitchFamily="18" charset="0"/>
                                              <a:ea typeface="Cambria Math" panose="02040503050406030204" pitchFamily="18" charset="0"/>
                                            </a:rPr>
                                          </m:ctrlPr>
                                        </m:dPr>
                                        <m:e>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sin</m:t>
                                              </m:r>
                                            </m:fName>
                                            <m:e>
                                              <m:d>
                                                <m:dPr>
                                                  <m:ctrlPr>
                                                    <a:rPr lang="zh-CN" sz="1800" i="1">
                                                      <a:effectLst/>
                                                      <a:latin typeface="Cambria Math" panose="02040503050406030204" pitchFamily="18" charset="0"/>
                                                      <a:ea typeface="Cambria Math" panose="02040503050406030204" pitchFamily="18" charset="0"/>
                                                    </a:rPr>
                                                  </m:ctrlPr>
                                                </m:dPr>
                                                <m:e>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1</m:t>
                                                      </m:r>
                                                    </m:sub>
                                                  </m:sSub>
                                                </m:e>
                                              </m:d>
                                            </m:e>
                                          </m:func>
                                        </m:e>
                                      </m:d>
                                    </m:e>
                                  </m:func>
                                </m:e>
                              </m:func>
                            </m:oMath>
                          </a14:m>
                          <a:r>
                            <a:rPr lang="en-US" sz="1800">
                              <a:effectLst/>
                              <a:latin typeface="Times New Roman" panose="02020603050405020304" pitchFamily="18" charset="0"/>
                              <a:ea typeface="宋体" panose="02010600030101010101" pitchFamily="2" charset="-122"/>
                            </a:rPr>
                            <a:t> </a:t>
                          </a:r>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25000"/>
                            </a:lnSpc>
                            <a:spcAft>
                              <a:spcPts val="0"/>
                            </a:spcAft>
                            <a:tabLst>
                              <a:tab pos="239395" algn="l"/>
                            </a:tabLst>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宋体" panose="02010600030101010101" pitchFamily="2" charset="-122"/>
                                  </a:rPr>
                                  <m:t>2.2525</m:t>
                                </m:r>
                                <m:r>
                                  <a:rPr lang="zh-CN" sz="1800" i="1">
                                    <a:effectLst/>
                                    <a:latin typeface="Cambria Math" panose="02040503050406030204" pitchFamily="18" charset="0"/>
                                    <a:ea typeface="宋体" panose="02010600030101010101" pitchFamily="2" charset="-122"/>
                                  </a:rPr>
                                  <m:t>×</m:t>
                                </m:r>
                                <m:sSup>
                                  <m:sSupPr>
                                    <m:ctrlPr>
                                      <a:rPr lang="zh-CN" sz="1800" i="1">
                                        <a:effectLst/>
                                        <a:latin typeface="Cambria Math" panose="02040503050406030204" pitchFamily="18" charset="0"/>
                                        <a:ea typeface="Cambria Math" panose="02040503050406030204" pitchFamily="18" charset="0"/>
                                      </a:rPr>
                                    </m:ctrlPr>
                                  </m:sSupPr>
                                  <m:e>
                                    <m:r>
                                      <a:rPr lang="en-US" sz="1800" i="1">
                                        <a:effectLst/>
                                        <a:latin typeface="Cambria Math" panose="02040503050406030204" pitchFamily="18" charset="0"/>
                                        <a:ea typeface="宋体" panose="02010600030101010101" pitchFamily="2" charset="-122"/>
                                      </a:rPr>
                                      <m:t>10</m:t>
                                    </m:r>
                                  </m:e>
                                  <m:sup>
                                    <m:r>
                                      <a:rPr lang="en-US" sz="1800" i="1">
                                        <a:effectLst/>
                                        <a:latin typeface="Cambria Math" panose="02040503050406030204" pitchFamily="18" charset="0"/>
                                        <a:ea typeface="宋体" panose="02010600030101010101" pitchFamily="2" charset="-122"/>
                                      </a:rPr>
                                      <m:t>−2</m:t>
                                    </m:r>
                                  </m:sup>
                                </m:sSup>
                              </m:oMath>
                            </m:oMathPara>
                          </a14:m>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35876564"/>
                      </a:ext>
                    </a:extLst>
                  </a:tr>
                  <a:tr h="757714">
                    <a:tc>
                      <a:txBody>
                        <a:bodyPr/>
                        <a:lstStyle/>
                        <a:p>
                          <a:pPr algn="ctr">
                            <a:lnSpc>
                              <a:spcPct val="125000"/>
                            </a:lnSpc>
                            <a:spcAft>
                              <a:spcPts val="0"/>
                            </a:spcAft>
                            <a:tabLst>
                              <a:tab pos="239395" algn="l"/>
                            </a:tabLst>
                          </a:pPr>
                          <a:r>
                            <a:rPr lang="en-US" sz="1800">
                              <a:effectLst/>
                              <a:latin typeface="Times New Roman" panose="02020603050405020304" pitchFamily="18" charset="0"/>
                              <a:ea typeface="宋体" panose="02010600030101010101" pitchFamily="2" charset="-122"/>
                            </a:rPr>
                            <a:t>UE(GA)</a:t>
                          </a:r>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ct val="125000"/>
                            </a:lnSpc>
                            <a:spcAft>
                              <a:spcPts val="0"/>
                            </a:spcAft>
                            <a:tabLst>
                              <a:tab pos="239395" algn="l"/>
                            </a:tabLst>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宋体" panose="02010600030101010101" pitchFamily="2" charset="-122"/>
                                  </a:rPr>
                                  <m:t>𝑦</m:t>
                                </m:r>
                                <m:r>
                                  <a:rPr lang="en-US" sz="1800" i="1">
                                    <a:effectLst/>
                                    <a:latin typeface="Cambria Math" panose="02040503050406030204" pitchFamily="18" charset="0"/>
                                    <a:ea typeface="宋体" panose="02010600030101010101" pitchFamily="2" charset="-122"/>
                                  </a:rPr>
                                  <m:t>=</m:t>
                                </m:r>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sin</m:t>
                                    </m:r>
                                  </m:fName>
                                  <m:e>
                                    <m:d>
                                      <m:dPr>
                                        <m:ctrlPr>
                                          <a:rPr lang="zh-CN" sz="1800" i="1">
                                            <a:effectLst/>
                                            <a:latin typeface="Cambria Math" panose="02040503050406030204" pitchFamily="18" charset="0"/>
                                            <a:ea typeface="Cambria Math" panose="02040503050406030204" pitchFamily="18" charset="0"/>
                                          </a:rPr>
                                        </m:ctrlPr>
                                      </m:dPr>
                                      <m:e>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log</m:t>
                                            </m:r>
                                          </m:fName>
                                          <m:e>
                                            <m:d>
                                              <m:dPr>
                                                <m:ctrlPr>
                                                  <a:rPr lang="zh-CN" sz="1800" i="1">
                                                    <a:effectLst/>
                                                    <a:latin typeface="Cambria Math" panose="02040503050406030204" pitchFamily="18" charset="0"/>
                                                    <a:ea typeface="Cambria Math" panose="02040503050406030204" pitchFamily="18" charset="0"/>
                                                  </a:rPr>
                                                </m:ctrlPr>
                                              </m:dPr>
                                              <m:e>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abs</m:t>
                                                    </m:r>
                                                  </m:fName>
                                                  <m:e>
                                                    <m:d>
                                                      <m:dPr>
                                                        <m:ctrlPr>
                                                          <a:rPr lang="zh-CN" sz="1800" i="1">
                                                            <a:effectLst/>
                                                            <a:latin typeface="Cambria Math" panose="02040503050406030204" pitchFamily="18" charset="0"/>
                                                            <a:ea typeface="Cambria Math" panose="02040503050406030204" pitchFamily="18" charset="0"/>
                                                          </a:rPr>
                                                        </m:ctrlPr>
                                                      </m:dPr>
                                                      <m:e>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2</m:t>
                                                            </m:r>
                                                          </m:sub>
                                                        </m:sSub>
                                                        <m:r>
                                                          <a:rPr lang="en-US" sz="1800">
                                                            <a:effectLst/>
                                                            <a:latin typeface="Cambria Math" panose="02040503050406030204" pitchFamily="18" charset="0"/>
                                                            <a:ea typeface="宋体" panose="02010600030101010101" pitchFamily="2" charset="-122"/>
                                                          </a:rPr>
                                                          <m:t>+</m:t>
                                                        </m:r>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sin</m:t>
                                                            </m:r>
                                                          </m:fName>
                                                          <m:e>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1</m:t>
                                                                </m:r>
                                                              </m:sub>
                                                            </m:sSub>
                                                          </m:e>
                                                        </m:func>
                                                      </m:e>
                                                    </m:d>
                                                  </m:e>
                                                </m:func>
                                                <m:r>
                                                  <a:rPr lang="en-US" sz="1800">
                                                    <a:effectLst/>
                                                    <a:latin typeface="Cambria Math" panose="02040503050406030204" pitchFamily="18" charset="0"/>
                                                    <a:ea typeface="宋体" panose="02010600030101010101" pitchFamily="2" charset="-122"/>
                                                  </a:rPr>
                                                  <m:t>+1</m:t>
                                                </m:r>
                                              </m:e>
                                            </m:d>
                                          </m:e>
                                        </m:func>
                                      </m:e>
                                    </m:d>
                                  </m:e>
                                </m:func>
                              </m:oMath>
                            </m:oMathPara>
                          </a14:m>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ct val="125000"/>
                            </a:lnSpc>
                            <a:spcAft>
                              <a:spcPts val="0"/>
                            </a:spcAft>
                            <a:tabLst>
                              <a:tab pos="239395" algn="l"/>
                            </a:tabLst>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宋体" panose="02010600030101010101" pitchFamily="2" charset="-122"/>
                                  </a:rPr>
                                  <m:t>6.3932</m:t>
                                </m:r>
                                <m:r>
                                  <a:rPr lang="zh-CN" sz="1800" i="1">
                                    <a:effectLst/>
                                    <a:latin typeface="Cambria Math" panose="02040503050406030204" pitchFamily="18" charset="0"/>
                                    <a:ea typeface="宋体" panose="02010600030101010101" pitchFamily="2" charset="-122"/>
                                  </a:rPr>
                                  <m:t>×</m:t>
                                </m:r>
                                <m:sSup>
                                  <m:sSupPr>
                                    <m:ctrlPr>
                                      <a:rPr lang="zh-CN" sz="1800" i="1">
                                        <a:effectLst/>
                                        <a:latin typeface="Cambria Math" panose="02040503050406030204" pitchFamily="18" charset="0"/>
                                        <a:ea typeface="Cambria Math" panose="02040503050406030204" pitchFamily="18" charset="0"/>
                                      </a:rPr>
                                    </m:ctrlPr>
                                  </m:sSupPr>
                                  <m:e>
                                    <m:r>
                                      <a:rPr lang="en-US" sz="1800" i="1">
                                        <a:effectLst/>
                                        <a:latin typeface="Cambria Math" panose="02040503050406030204" pitchFamily="18" charset="0"/>
                                        <a:ea typeface="宋体" panose="02010600030101010101" pitchFamily="2" charset="-122"/>
                                      </a:rPr>
                                      <m:t>10</m:t>
                                    </m:r>
                                  </m:e>
                                  <m:sup>
                                    <m:r>
                                      <a:rPr lang="en-US" sz="1800" i="1">
                                        <a:effectLst/>
                                        <a:latin typeface="Cambria Math" panose="02040503050406030204" pitchFamily="18" charset="0"/>
                                        <a:ea typeface="宋体" panose="02010600030101010101" pitchFamily="2" charset="-122"/>
                                      </a:rPr>
                                      <m:t>−1</m:t>
                                    </m:r>
                                  </m:sup>
                                </m:sSup>
                              </m:oMath>
                            </m:oMathPara>
                          </a14:m>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073653310"/>
                      </a:ext>
                    </a:extLst>
                  </a:tr>
                  <a:tr h="1096258">
                    <a:tc>
                      <a:txBody>
                        <a:bodyPr/>
                        <a:lstStyle/>
                        <a:p>
                          <a:pPr algn="ctr">
                            <a:lnSpc>
                              <a:spcPct val="125000"/>
                            </a:lnSpc>
                            <a:spcAft>
                              <a:spcPts val="0"/>
                            </a:spcAft>
                            <a:tabLst>
                              <a:tab pos="239395" algn="l"/>
                            </a:tabLst>
                          </a:pPr>
                          <a:r>
                            <a:rPr lang="en-US" sz="1800">
                              <a:effectLst/>
                              <a:latin typeface="Times New Roman" panose="02020603050405020304" pitchFamily="18" charset="0"/>
                              <a:ea typeface="宋体" panose="02010600030101010101" pitchFamily="2" charset="-122"/>
                            </a:rPr>
                            <a:t>UE(PSO)</a:t>
                          </a:r>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tabLst>
                              <a:tab pos="239395" algn="l"/>
                            </a:tabLst>
                          </a:pPr>
                          <a14:m>
                            <m:oMath xmlns:m="http://schemas.openxmlformats.org/officeDocument/2006/math">
                              <m:r>
                                <a:rPr lang="en-US" sz="1800" i="1">
                                  <a:effectLst/>
                                  <a:latin typeface="Cambria Math" panose="02040503050406030204" pitchFamily="18" charset="0"/>
                                  <a:ea typeface="宋体" panose="02010600030101010101" pitchFamily="2" charset="-122"/>
                                </a:rPr>
                                <m:t>𝑦</m:t>
                              </m:r>
                              <m:r>
                                <a:rPr lang="en-US" sz="1800" i="1">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sin</m:t>
                              </m:r>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cos</m:t>
                              </m:r>
                              <m:r>
                                <a:rPr lang="en-US" sz="1800">
                                  <a:effectLst/>
                                  <a:latin typeface="Cambria Math" panose="02040503050406030204" pitchFamily="18" charset="0"/>
                                  <a:ea typeface="宋体" panose="02010600030101010101" pitchFamily="2" charset="-122"/>
                                </a:rPr>
                                <m:t>((0.2317))+</m:t>
                              </m:r>
                              <m:r>
                                <m:rPr>
                                  <m:sty m:val="p"/>
                                </m:rPr>
                                <a:rPr lang="en-US" sz="1800">
                                  <a:effectLst/>
                                  <a:latin typeface="Cambria Math" panose="02040503050406030204" pitchFamily="18" charset="0"/>
                                  <a:ea typeface="宋体" panose="02010600030101010101" pitchFamily="2" charset="-122"/>
                                </a:rPr>
                                <m:t>cos</m:t>
                              </m:r>
                              <m:r>
                                <a:rPr lang="en-US" sz="1800">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1</m:t>
                                  </m:r>
                                </m:sub>
                              </m:sSub>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cos</m:t>
                              </m:r>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sin</m:t>
                              </m:r>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sin</m:t>
                              </m:r>
                              <m:r>
                                <a:rPr lang="en-US" sz="1800">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2</m:t>
                                  </m:r>
                                </m:sub>
                              </m:sSub>
                              <m:r>
                                <a:rPr lang="en-US" sz="1800">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2</m:t>
                                  </m:r>
                                </m:sub>
                              </m:sSub>
                              <m:r>
                                <a:rPr lang="en-US" sz="1800">
                                  <a:effectLst/>
                                  <a:latin typeface="Cambria Math" panose="02040503050406030204" pitchFamily="18" charset="0"/>
                                  <a:ea typeface="宋体" panose="02010600030101010101" pitchFamily="2" charset="-122"/>
                                </a:rPr>
                                <m:t>))))))</m:t>
                              </m:r>
                              <m:r>
                                <a:rPr lang="en-US" sz="1800" i="1">
                                  <a:effectLst/>
                                  <a:latin typeface="Cambria Math" panose="02040503050406030204" pitchFamily="18" charset="0"/>
                                  <a:ea typeface="宋体" panose="02010600030101010101" pitchFamily="2" charset="-122"/>
                                </a:rPr>
                                <m:t>)</m:t>
                              </m:r>
                            </m:oMath>
                          </a14:m>
                          <a:r>
                            <a:rPr lang="en-US" sz="1800">
                              <a:effectLst/>
                              <a:latin typeface="Times New Roman" panose="02020603050405020304" pitchFamily="18" charset="0"/>
                              <a:ea typeface="宋体" panose="02010600030101010101" pitchFamily="2" charset="-122"/>
                            </a:rPr>
                            <a:t> </a:t>
                          </a:r>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tabLst>
                              <a:tab pos="239395" algn="l"/>
                            </a:tabLst>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宋体" panose="02010600030101010101" pitchFamily="2" charset="-122"/>
                                  </a:rPr>
                                  <m:t>4.5816</m:t>
                                </m:r>
                                <m:r>
                                  <a:rPr lang="zh-CN" sz="1800" i="1">
                                    <a:effectLst/>
                                    <a:latin typeface="Cambria Math" panose="02040503050406030204" pitchFamily="18" charset="0"/>
                                    <a:ea typeface="宋体" panose="02010600030101010101" pitchFamily="2" charset="-122"/>
                                  </a:rPr>
                                  <m:t>×</m:t>
                                </m:r>
                                <m:sSup>
                                  <m:sSupPr>
                                    <m:ctrlPr>
                                      <a:rPr lang="zh-CN" sz="1800" i="1">
                                        <a:effectLst/>
                                        <a:latin typeface="Cambria Math" panose="02040503050406030204" pitchFamily="18" charset="0"/>
                                        <a:ea typeface="Cambria Math" panose="02040503050406030204" pitchFamily="18" charset="0"/>
                                      </a:rPr>
                                    </m:ctrlPr>
                                  </m:sSupPr>
                                  <m:e>
                                    <m:r>
                                      <a:rPr lang="en-US" sz="1800" i="1">
                                        <a:effectLst/>
                                        <a:latin typeface="Cambria Math" panose="02040503050406030204" pitchFamily="18" charset="0"/>
                                        <a:ea typeface="宋体" panose="02010600030101010101" pitchFamily="2" charset="-122"/>
                                      </a:rPr>
                                      <m:t>10</m:t>
                                    </m:r>
                                  </m:e>
                                  <m:sup>
                                    <m:r>
                                      <a:rPr lang="en-US" sz="1800" i="1">
                                        <a:effectLst/>
                                        <a:latin typeface="Cambria Math" panose="02040503050406030204" pitchFamily="18" charset="0"/>
                                        <a:ea typeface="宋体" panose="02010600030101010101" pitchFamily="2" charset="-122"/>
                                      </a:rPr>
                                      <m:t>−3</m:t>
                                    </m:r>
                                  </m:sup>
                                </m:sSup>
                              </m:oMath>
                            </m:oMathPara>
                          </a14:m>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8481358"/>
                      </a:ext>
                    </a:extLst>
                  </a:tr>
                </a:tbl>
              </a:graphicData>
            </a:graphic>
          </p:graphicFrame>
        </mc:Choice>
        <mc:Fallback xmlns="">
          <p:graphicFrame>
            <p:nvGraphicFramePr>
              <p:cNvPr id="9" name="表格 8">
                <a:extLst>
                  <a:ext uri="{FF2B5EF4-FFF2-40B4-BE49-F238E27FC236}">
                    <a16:creationId xmlns:a16="http://schemas.microsoft.com/office/drawing/2014/main" id="{4EDAD438-4E10-40B8-AD5A-CD6C68A5EA01}"/>
                  </a:ext>
                </a:extLst>
              </p:cNvPr>
              <p:cNvGraphicFramePr>
                <a:graphicFrameLocks noGrp="1"/>
              </p:cNvGraphicFramePr>
              <p:nvPr>
                <p:extLst>
                  <p:ext uri="{D42A27DB-BD31-4B8C-83A1-F6EECF244321}">
                    <p14:modId xmlns:p14="http://schemas.microsoft.com/office/powerpoint/2010/main" val="695757078"/>
                  </p:ext>
                </p:extLst>
              </p:nvPr>
            </p:nvGraphicFramePr>
            <p:xfrm>
              <a:off x="1895958" y="2242927"/>
              <a:ext cx="8194339" cy="3339165"/>
            </p:xfrm>
            <a:graphic>
              <a:graphicData uri="http://schemas.openxmlformats.org/drawingml/2006/table">
                <a:tbl>
                  <a:tblPr firstRow="1" firstCol="1" bandRow="1"/>
                  <a:tblGrid>
                    <a:gridCol w="1289427">
                      <a:extLst>
                        <a:ext uri="{9D8B030D-6E8A-4147-A177-3AD203B41FA5}">
                          <a16:colId xmlns:a16="http://schemas.microsoft.com/office/drawing/2014/main" val="3522445777"/>
                        </a:ext>
                      </a:extLst>
                    </a:gridCol>
                    <a:gridCol w="5186609">
                      <a:extLst>
                        <a:ext uri="{9D8B030D-6E8A-4147-A177-3AD203B41FA5}">
                          <a16:colId xmlns:a16="http://schemas.microsoft.com/office/drawing/2014/main" val="962145012"/>
                        </a:ext>
                      </a:extLst>
                    </a:gridCol>
                    <a:gridCol w="1718303">
                      <a:extLst>
                        <a:ext uri="{9D8B030D-6E8A-4147-A177-3AD203B41FA5}">
                          <a16:colId xmlns:a16="http://schemas.microsoft.com/office/drawing/2014/main" val="2591298707"/>
                        </a:ext>
                      </a:extLst>
                    </a:gridCol>
                  </a:tblGrid>
                  <a:tr h="727479">
                    <a:tc>
                      <a:txBody>
                        <a:bodyPr/>
                        <a:lstStyle/>
                        <a:p>
                          <a:pPr algn="ctr">
                            <a:lnSpc>
                              <a:spcPct val="125000"/>
                            </a:lnSpc>
                            <a:spcAft>
                              <a:spcPts val="0"/>
                            </a:spcAft>
                            <a:tabLst>
                              <a:tab pos="239395" algn="l"/>
                            </a:tabLst>
                          </a:pPr>
                          <a:r>
                            <a:rPr lang="zh-CN" sz="1800" dirty="0">
                              <a:effectLst/>
                              <a:latin typeface="Times New Roman" panose="02020603050405020304" pitchFamily="18" charset="0"/>
                              <a:ea typeface="宋体" panose="02010600030101010101" pitchFamily="2" charset="-122"/>
                            </a:rPr>
                            <a:t>问题类型</a:t>
                          </a:r>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tabLst>
                              <a:tab pos="239395" algn="l"/>
                            </a:tabLst>
                          </a:pPr>
                          <a:r>
                            <a:rPr lang="zh-CN" sz="1800">
                              <a:effectLst/>
                              <a:latin typeface="Times New Roman" panose="02020603050405020304" pitchFamily="18" charset="0"/>
                              <a:ea typeface="宋体" panose="02010600030101010101" pitchFamily="2" charset="-122"/>
                            </a:rPr>
                            <a:t>目标函数处理式</a:t>
                          </a:r>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tabLst>
                              <a:tab pos="239395" algn="l"/>
                            </a:tabLst>
                          </a:pPr>
                          <a:r>
                            <a:rPr lang="zh-CN" sz="1800">
                              <a:effectLst/>
                              <a:latin typeface="Times New Roman" panose="02020603050405020304" pitchFamily="18" charset="0"/>
                              <a:ea typeface="宋体" panose="02010600030101010101" pitchFamily="2" charset="-122"/>
                            </a:rPr>
                            <a:t>目标函数性能指标</a:t>
                          </a:r>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459945"/>
                      </a:ext>
                    </a:extLst>
                  </a:tr>
                  <a:tr h="757714">
                    <a:tc>
                      <a:txBody>
                        <a:bodyPr/>
                        <a:lstStyle/>
                        <a:p>
                          <a:pPr algn="ctr">
                            <a:lnSpc>
                              <a:spcPct val="125000"/>
                            </a:lnSpc>
                            <a:spcAft>
                              <a:spcPts val="0"/>
                            </a:spcAft>
                            <a:tabLst>
                              <a:tab pos="239395" algn="l"/>
                            </a:tabLst>
                          </a:pPr>
                          <a:r>
                            <a:rPr lang="en-US" sz="1800" dirty="0">
                              <a:effectLst/>
                              <a:latin typeface="Times New Roman" panose="02020603050405020304" pitchFamily="18" charset="0"/>
                              <a:ea typeface="宋体" panose="02010600030101010101" pitchFamily="2" charset="-122"/>
                            </a:rPr>
                            <a:t>UE(DE)</a:t>
                          </a:r>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blipFill>
                          <a:blip r:embed="rId3"/>
                          <a:stretch>
                            <a:fillRect l="-24912" t="-99194" r="-33255" b="-246774"/>
                          </a:stretch>
                        </a:blipFill>
                      </a:tcPr>
                    </a:tc>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blipFill>
                          <a:blip r:embed="rId3"/>
                          <a:stretch>
                            <a:fillRect l="-376950" t="-99194" r="-355" b="-246774"/>
                          </a:stretch>
                        </a:blipFill>
                      </a:tcPr>
                    </a:tc>
                    <a:extLst>
                      <a:ext uri="{0D108BD9-81ED-4DB2-BD59-A6C34878D82A}">
                        <a16:rowId xmlns:a16="http://schemas.microsoft.com/office/drawing/2014/main" val="435876564"/>
                      </a:ext>
                    </a:extLst>
                  </a:tr>
                  <a:tr h="757714">
                    <a:tc>
                      <a:txBody>
                        <a:bodyPr/>
                        <a:lstStyle/>
                        <a:p>
                          <a:pPr algn="ctr">
                            <a:lnSpc>
                              <a:spcPct val="125000"/>
                            </a:lnSpc>
                            <a:spcAft>
                              <a:spcPts val="0"/>
                            </a:spcAft>
                            <a:tabLst>
                              <a:tab pos="239395" algn="l"/>
                            </a:tabLst>
                          </a:pPr>
                          <a:r>
                            <a:rPr lang="en-US" sz="1800">
                              <a:effectLst/>
                              <a:latin typeface="Times New Roman" panose="02020603050405020304" pitchFamily="18" charset="0"/>
                              <a:ea typeface="宋体" panose="02010600030101010101" pitchFamily="2" charset="-122"/>
                            </a:rPr>
                            <a:t>UE(GA)</a:t>
                          </a:r>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endParaRPr lang="zh-CN"/>
                        </a:p>
                      </a:txBody>
                      <a:tcPr marL="68580" marR="68580" marT="0" marB="0" anchor="ctr">
                        <a:lnL>
                          <a:noFill/>
                        </a:lnL>
                        <a:lnR>
                          <a:noFill/>
                        </a:lnR>
                        <a:lnT>
                          <a:noFill/>
                        </a:lnT>
                        <a:lnB>
                          <a:noFill/>
                        </a:lnB>
                        <a:blipFill>
                          <a:blip r:embed="rId3"/>
                          <a:stretch>
                            <a:fillRect l="-24912" t="-197600" r="-33255" b="-144800"/>
                          </a:stretch>
                        </a:blipFill>
                      </a:tcPr>
                    </a:tc>
                    <a:tc>
                      <a:txBody>
                        <a:bodyPr/>
                        <a:lstStyle/>
                        <a:p>
                          <a:endParaRPr lang="zh-CN"/>
                        </a:p>
                      </a:txBody>
                      <a:tcPr marL="68580" marR="68580" marT="0" marB="0" anchor="ctr">
                        <a:lnL>
                          <a:noFill/>
                        </a:lnL>
                        <a:lnR>
                          <a:noFill/>
                        </a:lnR>
                        <a:lnT>
                          <a:noFill/>
                        </a:lnT>
                        <a:lnB>
                          <a:noFill/>
                        </a:lnB>
                        <a:blipFill>
                          <a:blip r:embed="rId3"/>
                          <a:stretch>
                            <a:fillRect l="-376950" t="-197600" r="-355" b="-144800"/>
                          </a:stretch>
                        </a:blipFill>
                      </a:tcPr>
                    </a:tc>
                    <a:extLst>
                      <a:ext uri="{0D108BD9-81ED-4DB2-BD59-A6C34878D82A}">
                        <a16:rowId xmlns:a16="http://schemas.microsoft.com/office/drawing/2014/main" val="3073653310"/>
                      </a:ext>
                    </a:extLst>
                  </a:tr>
                  <a:tr h="1096258">
                    <a:tc>
                      <a:txBody>
                        <a:bodyPr/>
                        <a:lstStyle/>
                        <a:p>
                          <a:pPr algn="ctr">
                            <a:lnSpc>
                              <a:spcPct val="125000"/>
                            </a:lnSpc>
                            <a:spcAft>
                              <a:spcPts val="0"/>
                            </a:spcAft>
                            <a:tabLst>
                              <a:tab pos="239395" algn="l"/>
                            </a:tabLst>
                          </a:pPr>
                          <a:r>
                            <a:rPr lang="en-US" sz="1800">
                              <a:effectLst/>
                              <a:latin typeface="Times New Roman" panose="02020603050405020304" pitchFamily="18" charset="0"/>
                              <a:ea typeface="宋体" panose="02010600030101010101" pitchFamily="2" charset="-122"/>
                            </a:rPr>
                            <a:t>UE(PSO)</a:t>
                          </a:r>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blipFill>
                          <a:blip r:embed="rId3"/>
                          <a:stretch>
                            <a:fillRect l="-24912" t="-206667" r="-33255" b="-556"/>
                          </a:stretch>
                        </a:blipFill>
                      </a:tcPr>
                    </a:tc>
                    <a:tc>
                      <a:txBody>
                        <a:bodyPr/>
                        <a:lstStyle/>
                        <a:p>
                          <a:endParaRPr lang="zh-CN"/>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blipFill>
                          <a:blip r:embed="rId3"/>
                          <a:stretch>
                            <a:fillRect l="-376950" t="-206667" r="-355" b="-556"/>
                          </a:stretch>
                        </a:blipFill>
                      </a:tcPr>
                    </a:tc>
                    <a:extLst>
                      <a:ext uri="{0D108BD9-81ED-4DB2-BD59-A6C34878D82A}">
                        <a16:rowId xmlns:a16="http://schemas.microsoft.com/office/drawing/2014/main" val="1248481358"/>
                      </a:ext>
                    </a:extLst>
                  </a:tr>
                </a:tbl>
              </a:graphicData>
            </a:graphic>
          </p:graphicFrame>
        </mc:Fallback>
      </mc:AlternateContent>
      <mc:AlternateContent xmlns:mc="http://schemas.openxmlformats.org/markup-compatibility/2006" xmlns:a14="http://schemas.microsoft.com/office/drawing/2010/main">
        <mc:Choice Requires="a14">
          <p:sp>
            <p:nvSpPr>
              <p:cNvPr id="12" name="Rectangle 2">
                <a:extLst>
                  <a:ext uri="{FF2B5EF4-FFF2-40B4-BE49-F238E27FC236}">
                    <a16:creationId xmlns:a16="http://schemas.microsoft.com/office/drawing/2014/main" id="{47C52F6B-FCB7-42B0-AB3F-8F7FE0C351D0}"/>
                  </a:ext>
                </a:extLst>
              </p:cNvPr>
              <p:cNvSpPr>
                <a:spLocks noChangeArrowheads="1"/>
              </p:cNvSpPr>
              <p:nvPr/>
            </p:nvSpPr>
            <p:spPr bwMode="auto">
              <a:xfrm>
                <a:off x="3709449" y="1732756"/>
                <a:ext cx="4208139"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39713" algn="l"/>
                  </a:tabLst>
                  <a:defRPr>
                    <a:solidFill>
                      <a:schemeClr val="tx1"/>
                    </a:solidFill>
                    <a:latin typeface="Arial" panose="020B0604020202020204" pitchFamily="34" charset="0"/>
                  </a:defRPr>
                </a:lvl1pPr>
                <a:lvl2pPr eaLnBrk="0" fontAlgn="base" hangingPunct="0">
                  <a:spcBef>
                    <a:spcPct val="0"/>
                  </a:spcBef>
                  <a:spcAft>
                    <a:spcPct val="0"/>
                  </a:spcAft>
                  <a:tabLst>
                    <a:tab pos="239713" algn="l"/>
                  </a:tabLst>
                  <a:defRPr>
                    <a:solidFill>
                      <a:schemeClr val="tx1"/>
                    </a:solidFill>
                    <a:latin typeface="Arial" panose="020B0604020202020204" pitchFamily="34" charset="0"/>
                  </a:defRPr>
                </a:lvl2pPr>
                <a:lvl3pPr eaLnBrk="0" fontAlgn="base" hangingPunct="0">
                  <a:spcBef>
                    <a:spcPct val="0"/>
                  </a:spcBef>
                  <a:spcAft>
                    <a:spcPct val="0"/>
                  </a:spcAft>
                  <a:tabLst>
                    <a:tab pos="239713" algn="l"/>
                  </a:tabLst>
                  <a:defRPr>
                    <a:solidFill>
                      <a:schemeClr val="tx1"/>
                    </a:solidFill>
                    <a:latin typeface="Arial" panose="020B0604020202020204" pitchFamily="34" charset="0"/>
                  </a:defRPr>
                </a:lvl3pPr>
                <a:lvl4pPr eaLnBrk="0" fontAlgn="base" hangingPunct="0">
                  <a:spcBef>
                    <a:spcPct val="0"/>
                  </a:spcBef>
                  <a:spcAft>
                    <a:spcPct val="0"/>
                  </a:spcAft>
                  <a:tabLst>
                    <a:tab pos="239713" algn="l"/>
                  </a:tabLst>
                  <a:defRPr>
                    <a:solidFill>
                      <a:schemeClr val="tx1"/>
                    </a:solidFill>
                    <a:latin typeface="Arial" panose="020B0604020202020204" pitchFamily="34" charset="0"/>
                  </a:defRPr>
                </a:lvl4pPr>
                <a:lvl5pPr eaLnBrk="0" fontAlgn="base" hangingPunct="0">
                  <a:spcBef>
                    <a:spcPct val="0"/>
                  </a:spcBef>
                  <a:spcAft>
                    <a:spcPct val="0"/>
                  </a:spcAft>
                  <a:tabLst>
                    <a:tab pos="239713" algn="l"/>
                  </a:tabLst>
                  <a:defRPr>
                    <a:solidFill>
                      <a:schemeClr val="tx1"/>
                    </a:solidFill>
                    <a:latin typeface="Arial" panose="020B0604020202020204" pitchFamily="34" charset="0"/>
                  </a:defRPr>
                </a:lvl5pPr>
                <a:lvl6pPr eaLnBrk="0" fontAlgn="base" hangingPunct="0">
                  <a:spcBef>
                    <a:spcPct val="0"/>
                  </a:spcBef>
                  <a:spcAft>
                    <a:spcPct val="0"/>
                  </a:spcAft>
                  <a:tabLst>
                    <a:tab pos="239713" algn="l"/>
                  </a:tabLst>
                  <a:defRPr>
                    <a:solidFill>
                      <a:schemeClr val="tx1"/>
                    </a:solidFill>
                    <a:latin typeface="Arial" panose="020B0604020202020204" pitchFamily="34" charset="0"/>
                  </a:defRPr>
                </a:lvl6pPr>
                <a:lvl7pPr eaLnBrk="0" fontAlgn="base" hangingPunct="0">
                  <a:spcBef>
                    <a:spcPct val="0"/>
                  </a:spcBef>
                  <a:spcAft>
                    <a:spcPct val="0"/>
                  </a:spcAft>
                  <a:tabLst>
                    <a:tab pos="239713" algn="l"/>
                  </a:tabLst>
                  <a:defRPr>
                    <a:solidFill>
                      <a:schemeClr val="tx1"/>
                    </a:solidFill>
                    <a:latin typeface="Arial" panose="020B0604020202020204" pitchFamily="34" charset="0"/>
                  </a:defRPr>
                </a:lvl7pPr>
                <a:lvl8pPr eaLnBrk="0" fontAlgn="base" hangingPunct="0">
                  <a:spcBef>
                    <a:spcPct val="0"/>
                  </a:spcBef>
                  <a:spcAft>
                    <a:spcPct val="0"/>
                  </a:spcAft>
                  <a:tabLst>
                    <a:tab pos="239713" algn="l"/>
                  </a:tabLst>
                  <a:defRPr>
                    <a:solidFill>
                      <a:schemeClr val="tx1"/>
                    </a:solidFill>
                    <a:latin typeface="Arial" panose="020B0604020202020204" pitchFamily="34" charset="0"/>
                  </a:defRPr>
                </a:lvl8pPr>
                <a:lvl9pPr eaLnBrk="0" fontAlgn="base" hangingPunct="0">
                  <a:spcBef>
                    <a:spcPct val="0"/>
                  </a:spcBef>
                  <a:spcAft>
                    <a:spcPct val="0"/>
                  </a:spcAft>
                  <a:tabLst>
                    <a:tab pos="239713" algn="l"/>
                  </a:tabLst>
                  <a:defRPr>
                    <a:solidFill>
                      <a:schemeClr val="tx1"/>
                    </a:solidFill>
                    <a:latin typeface="Arial" panose="020B0604020202020204" pitchFamily="34" charset="0"/>
                  </a:defRPr>
                </a:lvl9pPr>
              </a:lstStyle>
              <a:p>
                <a:pPr lvl="0" indent="304800" algn="ctr"/>
                <a:r>
                  <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在</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𝑺</m:t>
                        </m:r>
                      </m:e>
                      <m:sub>
                        <m:r>
                          <a:rPr lang="en-US" altLang="zh-CN" b="1" i="1">
                            <a:latin typeface="Cambria Math" panose="02040503050406030204" pitchFamily="18" charset="0"/>
                          </a:rPr>
                          <m:t>𝑨</m:t>
                        </m:r>
                      </m:sub>
                    </m:sSub>
                  </m:oMath>
                </a14:m>
                <a:r>
                  <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算法集条件下二维函数的</a:t>
                </a:r>
                <a:r>
                  <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UE</a:t>
                </a:r>
                <a:r>
                  <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问题</a:t>
                </a:r>
                <a:endParaRPr kumimoji="0" lang="zh-CN" altLang="en-US" sz="800" b="0" i="0" u="none" strike="noStrike" cap="none" normalizeH="0" baseline="0" dirty="0">
                  <a:ln>
                    <a:noFill/>
                  </a:ln>
                  <a:solidFill>
                    <a:schemeClr val="tx1"/>
                  </a:solidFill>
                  <a:effectLst/>
                </a:endParaRPr>
              </a:p>
            </p:txBody>
          </p:sp>
        </mc:Choice>
        <mc:Fallback xmlns="">
          <p:sp>
            <p:nvSpPr>
              <p:cNvPr id="12" name="Rectangle 2">
                <a:extLst>
                  <a:ext uri="{FF2B5EF4-FFF2-40B4-BE49-F238E27FC236}">
                    <a16:creationId xmlns:a16="http://schemas.microsoft.com/office/drawing/2014/main" id="{47C52F6B-FCB7-42B0-AB3F-8F7FE0C351D0}"/>
                  </a:ext>
                </a:extLst>
              </p:cNvPr>
              <p:cNvSpPr>
                <a:spLocks noRot="1" noChangeAspect="1" noMove="1" noResize="1" noEditPoints="1" noAdjustHandles="1" noChangeArrowheads="1" noChangeShapeType="1" noTextEdit="1"/>
              </p:cNvSpPr>
              <p:nvPr/>
            </p:nvSpPr>
            <p:spPr bwMode="auto">
              <a:xfrm>
                <a:off x="3709449" y="1732756"/>
                <a:ext cx="4208139" cy="369332"/>
              </a:xfrm>
              <a:prstGeom prst="rect">
                <a:avLst/>
              </a:prstGeom>
              <a:blipFill>
                <a:blip r:embed="rId4"/>
                <a:stretch>
                  <a:fillRect t="-11475" r="-870" b="-2295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2602061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实验结果展示</a:t>
            </a:r>
          </a:p>
        </p:txBody>
      </p:sp>
      <mc:AlternateContent xmlns:mc="http://schemas.openxmlformats.org/markup-compatibility/2006" xmlns:a14="http://schemas.microsoft.com/office/drawing/2010/main">
        <mc:Choice Requires="a14">
          <p:sp>
            <p:nvSpPr>
              <p:cNvPr id="12" name="Rectangle 2">
                <a:extLst>
                  <a:ext uri="{FF2B5EF4-FFF2-40B4-BE49-F238E27FC236}">
                    <a16:creationId xmlns:a16="http://schemas.microsoft.com/office/drawing/2014/main" id="{47C52F6B-FCB7-42B0-AB3F-8F7FE0C351D0}"/>
                  </a:ext>
                </a:extLst>
              </p:cNvPr>
              <p:cNvSpPr>
                <a:spLocks noChangeArrowheads="1"/>
              </p:cNvSpPr>
              <p:nvPr/>
            </p:nvSpPr>
            <p:spPr bwMode="auto">
              <a:xfrm>
                <a:off x="3335373" y="1732756"/>
                <a:ext cx="4208139"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39713" algn="l"/>
                  </a:tabLst>
                  <a:defRPr>
                    <a:solidFill>
                      <a:schemeClr val="tx1"/>
                    </a:solidFill>
                    <a:latin typeface="Arial" panose="020B0604020202020204" pitchFamily="34" charset="0"/>
                  </a:defRPr>
                </a:lvl1pPr>
                <a:lvl2pPr eaLnBrk="0" fontAlgn="base" hangingPunct="0">
                  <a:spcBef>
                    <a:spcPct val="0"/>
                  </a:spcBef>
                  <a:spcAft>
                    <a:spcPct val="0"/>
                  </a:spcAft>
                  <a:tabLst>
                    <a:tab pos="239713" algn="l"/>
                  </a:tabLst>
                  <a:defRPr>
                    <a:solidFill>
                      <a:schemeClr val="tx1"/>
                    </a:solidFill>
                    <a:latin typeface="Arial" panose="020B0604020202020204" pitchFamily="34" charset="0"/>
                  </a:defRPr>
                </a:lvl2pPr>
                <a:lvl3pPr eaLnBrk="0" fontAlgn="base" hangingPunct="0">
                  <a:spcBef>
                    <a:spcPct val="0"/>
                  </a:spcBef>
                  <a:spcAft>
                    <a:spcPct val="0"/>
                  </a:spcAft>
                  <a:tabLst>
                    <a:tab pos="239713" algn="l"/>
                  </a:tabLst>
                  <a:defRPr>
                    <a:solidFill>
                      <a:schemeClr val="tx1"/>
                    </a:solidFill>
                    <a:latin typeface="Arial" panose="020B0604020202020204" pitchFamily="34" charset="0"/>
                  </a:defRPr>
                </a:lvl3pPr>
                <a:lvl4pPr eaLnBrk="0" fontAlgn="base" hangingPunct="0">
                  <a:spcBef>
                    <a:spcPct val="0"/>
                  </a:spcBef>
                  <a:spcAft>
                    <a:spcPct val="0"/>
                  </a:spcAft>
                  <a:tabLst>
                    <a:tab pos="239713" algn="l"/>
                  </a:tabLst>
                  <a:defRPr>
                    <a:solidFill>
                      <a:schemeClr val="tx1"/>
                    </a:solidFill>
                    <a:latin typeface="Arial" panose="020B0604020202020204" pitchFamily="34" charset="0"/>
                  </a:defRPr>
                </a:lvl4pPr>
                <a:lvl5pPr eaLnBrk="0" fontAlgn="base" hangingPunct="0">
                  <a:spcBef>
                    <a:spcPct val="0"/>
                  </a:spcBef>
                  <a:spcAft>
                    <a:spcPct val="0"/>
                  </a:spcAft>
                  <a:tabLst>
                    <a:tab pos="239713" algn="l"/>
                  </a:tabLst>
                  <a:defRPr>
                    <a:solidFill>
                      <a:schemeClr val="tx1"/>
                    </a:solidFill>
                    <a:latin typeface="Arial" panose="020B0604020202020204" pitchFamily="34" charset="0"/>
                  </a:defRPr>
                </a:lvl5pPr>
                <a:lvl6pPr eaLnBrk="0" fontAlgn="base" hangingPunct="0">
                  <a:spcBef>
                    <a:spcPct val="0"/>
                  </a:spcBef>
                  <a:spcAft>
                    <a:spcPct val="0"/>
                  </a:spcAft>
                  <a:tabLst>
                    <a:tab pos="239713" algn="l"/>
                  </a:tabLst>
                  <a:defRPr>
                    <a:solidFill>
                      <a:schemeClr val="tx1"/>
                    </a:solidFill>
                    <a:latin typeface="Arial" panose="020B0604020202020204" pitchFamily="34" charset="0"/>
                  </a:defRPr>
                </a:lvl6pPr>
                <a:lvl7pPr eaLnBrk="0" fontAlgn="base" hangingPunct="0">
                  <a:spcBef>
                    <a:spcPct val="0"/>
                  </a:spcBef>
                  <a:spcAft>
                    <a:spcPct val="0"/>
                  </a:spcAft>
                  <a:tabLst>
                    <a:tab pos="239713" algn="l"/>
                  </a:tabLst>
                  <a:defRPr>
                    <a:solidFill>
                      <a:schemeClr val="tx1"/>
                    </a:solidFill>
                    <a:latin typeface="Arial" panose="020B0604020202020204" pitchFamily="34" charset="0"/>
                  </a:defRPr>
                </a:lvl7pPr>
                <a:lvl8pPr eaLnBrk="0" fontAlgn="base" hangingPunct="0">
                  <a:spcBef>
                    <a:spcPct val="0"/>
                  </a:spcBef>
                  <a:spcAft>
                    <a:spcPct val="0"/>
                  </a:spcAft>
                  <a:tabLst>
                    <a:tab pos="239713" algn="l"/>
                  </a:tabLst>
                  <a:defRPr>
                    <a:solidFill>
                      <a:schemeClr val="tx1"/>
                    </a:solidFill>
                    <a:latin typeface="Arial" panose="020B0604020202020204" pitchFamily="34" charset="0"/>
                  </a:defRPr>
                </a:lvl8pPr>
                <a:lvl9pPr eaLnBrk="0" fontAlgn="base" hangingPunct="0">
                  <a:spcBef>
                    <a:spcPct val="0"/>
                  </a:spcBef>
                  <a:spcAft>
                    <a:spcPct val="0"/>
                  </a:spcAft>
                  <a:tabLst>
                    <a:tab pos="239713" algn="l"/>
                  </a:tabLst>
                  <a:defRPr>
                    <a:solidFill>
                      <a:schemeClr val="tx1"/>
                    </a:solidFill>
                    <a:latin typeface="Arial" panose="020B0604020202020204" pitchFamily="34" charset="0"/>
                  </a:defRPr>
                </a:lvl9pPr>
              </a:lstStyle>
              <a:p>
                <a:pPr lvl="0" indent="304800" algn="ctr"/>
                <a:r>
                  <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在</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𝑺</m:t>
                        </m:r>
                      </m:e>
                      <m:sub>
                        <m:r>
                          <a:rPr lang="en-US" altLang="zh-CN" b="1" i="1">
                            <a:latin typeface="Cambria Math" panose="02040503050406030204" pitchFamily="18" charset="0"/>
                          </a:rPr>
                          <m:t>𝑨</m:t>
                        </m:r>
                      </m:sub>
                    </m:sSub>
                  </m:oMath>
                </a14:m>
                <a:r>
                  <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算法集条件下</a:t>
                </a:r>
                <a:r>
                  <a:rPr lang="en-US" altLang="zh-CN" dirty="0">
                    <a:solidFill>
                      <a:schemeClr val="accent1"/>
                    </a:solidFill>
                    <a:latin typeface="宋体" panose="02010600030101010101" pitchFamily="2" charset="-122"/>
                    <a:ea typeface="宋体" panose="02010600030101010101" pitchFamily="2" charset="-122"/>
                    <a:cs typeface="Times New Roman" panose="02020603050405020304" pitchFamily="18" charset="0"/>
                  </a:rPr>
                  <a:t>n=10</a:t>
                </a:r>
                <a:r>
                  <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函数的</a:t>
                </a:r>
                <a:r>
                  <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UE</a:t>
                </a:r>
                <a:r>
                  <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问题</a:t>
                </a:r>
                <a:endParaRPr kumimoji="0" lang="zh-CN" altLang="en-US" sz="800" b="0" i="0" u="none" strike="noStrike" cap="none" normalizeH="0" baseline="0" dirty="0">
                  <a:ln>
                    <a:noFill/>
                  </a:ln>
                  <a:solidFill>
                    <a:schemeClr val="tx1"/>
                  </a:solidFill>
                  <a:effectLst/>
                </a:endParaRPr>
              </a:p>
            </p:txBody>
          </p:sp>
        </mc:Choice>
        <mc:Fallback xmlns="">
          <p:sp>
            <p:nvSpPr>
              <p:cNvPr id="12" name="Rectangle 2">
                <a:extLst>
                  <a:ext uri="{FF2B5EF4-FFF2-40B4-BE49-F238E27FC236}">
                    <a16:creationId xmlns:a16="http://schemas.microsoft.com/office/drawing/2014/main" id="{47C52F6B-FCB7-42B0-AB3F-8F7FE0C351D0}"/>
                  </a:ext>
                </a:extLst>
              </p:cNvPr>
              <p:cNvSpPr>
                <a:spLocks noRot="1" noChangeAspect="1" noMove="1" noResize="1" noEditPoints="1" noAdjustHandles="1" noChangeArrowheads="1" noChangeShapeType="1" noTextEdit="1"/>
              </p:cNvSpPr>
              <p:nvPr/>
            </p:nvSpPr>
            <p:spPr bwMode="auto">
              <a:xfrm>
                <a:off x="3335373" y="1732756"/>
                <a:ext cx="4208139" cy="369332"/>
              </a:xfrm>
              <a:prstGeom prst="rect">
                <a:avLst/>
              </a:prstGeom>
              <a:blipFill>
                <a:blip r:embed="rId3"/>
                <a:stretch>
                  <a:fillRect t="-11475" r="-1014" b="-2295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49A2FFF6-C354-48F0-950D-0C27E19FBA4D}"/>
                  </a:ext>
                </a:extLst>
              </p:cNvPr>
              <p:cNvGraphicFramePr>
                <a:graphicFrameLocks noGrp="1"/>
              </p:cNvGraphicFramePr>
              <p:nvPr>
                <p:extLst>
                  <p:ext uri="{D42A27DB-BD31-4B8C-83A1-F6EECF244321}">
                    <p14:modId xmlns:p14="http://schemas.microsoft.com/office/powerpoint/2010/main" val="2630612021"/>
                  </p:ext>
                </p:extLst>
              </p:nvPr>
            </p:nvGraphicFramePr>
            <p:xfrm>
              <a:off x="965626" y="2383761"/>
              <a:ext cx="9769878" cy="3475694"/>
            </p:xfrm>
            <a:graphic>
              <a:graphicData uri="http://schemas.openxmlformats.org/drawingml/2006/table">
                <a:tbl>
                  <a:tblPr firstRow="1" firstCol="1" bandRow="1"/>
                  <a:tblGrid>
                    <a:gridCol w="1490795">
                      <a:extLst>
                        <a:ext uri="{9D8B030D-6E8A-4147-A177-3AD203B41FA5}">
                          <a16:colId xmlns:a16="http://schemas.microsoft.com/office/drawing/2014/main" val="1429702214"/>
                        </a:ext>
                      </a:extLst>
                    </a:gridCol>
                    <a:gridCol w="6297101">
                      <a:extLst>
                        <a:ext uri="{9D8B030D-6E8A-4147-A177-3AD203B41FA5}">
                          <a16:colId xmlns:a16="http://schemas.microsoft.com/office/drawing/2014/main" val="4249610795"/>
                        </a:ext>
                      </a:extLst>
                    </a:gridCol>
                    <a:gridCol w="1981982">
                      <a:extLst>
                        <a:ext uri="{9D8B030D-6E8A-4147-A177-3AD203B41FA5}">
                          <a16:colId xmlns:a16="http://schemas.microsoft.com/office/drawing/2014/main" val="1360549102"/>
                        </a:ext>
                      </a:extLst>
                    </a:gridCol>
                  </a:tblGrid>
                  <a:tr h="544135">
                    <a:tc>
                      <a:txBody>
                        <a:bodyPr/>
                        <a:lstStyle/>
                        <a:p>
                          <a:pPr algn="ctr">
                            <a:lnSpc>
                              <a:spcPct val="125000"/>
                            </a:lnSpc>
                            <a:spcAft>
                              <a:spcPts val="0"/>
                            </a:spcAft>
                            <a:tabLst>
                              <a:tab pos="239395" algn="l"/>
                            </a:tabLst>
                          </a:pPr>
                          <a:r>
                            <a:rPr lang="zh-CN" sz="1800" dirty="0">
                              <a:effectLst/>
                              <a:latin typeface="Times New Roman" panose="02020603050405020304" pitchFamily="18" charset="0"/>
                              <a:ea typeface="宋体" panose="02010600030101010101" pitchFamily="2" charset="-122"/>
                            </a:rPr>
                            <a:t>问题类型</a:t>
                          </a:r>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tabLst>
                              <a:tab pos="239395" algn="l"/>
                            </a:tabLst>
                          </a:pPr>
                          <a:r>
                            <a:rPr lang="zh-CN" sz="1800">
                              <a:effectLst/>
                              <a:latin typeface="Times New Roman" panose="02020603050405020304" pitchFamily="18" charset="0"/>
                              <a:ea typeface="宋体" panose="02010600030101010101" pitchFamily="2" charset="-122"/>
                            </a:rPr>
                            <a:t>目标函数表达式（遗传编程种群最优解）</a:t>
                          </a:r>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tabLst>
                              <a:tab pos="239395" algn="l"/>
                            </a:tabLst>
                          </a:pPr>
                          <a:r>
                            <a:rPr lang="zh-CN" sz="1800">
                              <a:effectLst/>
                              <a:latin typeface="Times New Roman" panose="02020603050405020304" pitchFamily="18" charset="0"/>
                              <a:ea typeface="宋体" panose="02010600030101010101" pitchFamily="2" charset="-122"/>
                            </a:rPr>
                            <a:t>目标函数性能指标</a:t>
                          </a:r>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7525189"/>
                      </a:ext>
                    </a:extLst>
                  </a:tr>
                  <a:tr h="237490">
                    <a:tc>
                      <a:txBody>
                        <a:bodyPr/>
                        <a:lstStyle/>
                        <a:p>
                          <a:pPr algn="ctr">
                            <a:lnSpc>
                              <a:spcPct val="125000"/>
                            </a:lnSpc>
                            <a:spcAft>
                              <a:spcPts val="0"/>
                            </a:spcAft>
                            <a:tabLst>
                              <a:tab pos="239395" algn="l"/>
                            </a:tabLst>
                          </a:pPr>
                          <a:r>
                            <a:rPr lang="en-US" sz="1800" dirty="0">
                              <a:effectLst/>
                              <a:latin typeface="Times New Roman" panose="02020603050405020304" pitchFamily="18" charset="0"/>
                              <a:ea typeface="宋体" panose="02010600030101010101" pitchFamily="2" charset="-122"/>
                            </a:rPr>
                            <a:t>UE(DE)</a:t>
                          </a:r>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25000"/>
                            </a:lnSpc>
                            <a:spcAft>
                              <a:spcPts val="0"/>
                            </a:spcAft>
                            <a:tabLst>
                              <a:tab pos="239395" algn="l"/>
                            </a:tabLst>
                          </a:pPr>
                          <a14:m>
                            <m:oMath xmlns:m="http://schemas.openxmlformats.org/officeDocument/2006/math">
                              <m:r>
                                <a:rPr lang="en-US" sz="1800" i="1">
                                  <a:effectLst/>
                                  <a:latin typeface="Cambria Math" panose="02040503050406030204" pitchFamily="18" charset="0"/>
                                  <a:ea typeface="宋体" panose="02010600030101010101" pitchFamily="2" charset="-122"/>
                                </a:rPr>
                                <m:t>𝑦</m:t>
                              </m:r>
                              <m:r>
                                <a:rPr lang="en-US" sz="1800" i="1">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cos</m:t>
                              </m:r>
                              <m:d>
                                <m:dPr>
                                  <m:ctrlPr>
                                    <a:rPr lang="zh-CN" sz="1800" i="1">
                                      <a:effectLst/>
                                      <a:latin typeface="Cambria Math" panose="02040503050406030204" pitchFamily="18" charset="0"/>
                                      <a:ea typeface="Cambria Math" panose="02040503050406030204" pitchFamily="18" charset="0"/>
                                    </a:rPr>
                                  </m:ctrlPr>
                                </m:dPr>
                                <m:e>
                                  <m:r>
                                    <m:rPr>
                                      <m:sty m:val="p"/>
                                    </m:rPr>
                                    <a:rPr lang="en-US" sz="1800">
                                      <a:effectLst/>
                                      <a:latin typeface="Cambria Math" panose="02040503050406030204" pitchFamily="18" charset="0"/>
                                      <a:ea typeface="宋体" panose="02010600030101010101" pitchFamily="2" charset="-122"/>
                                    </a:rPr>
                                    <m:t>cos</m:t>
                                  </m:r>
                                  <m:d>
                                    <m:dPr>
                                      <m:ctrlPr>
                                        <a:rPr lang="zh-CN" sz="1800" i="1">
                                          <a:effectLst/>
                                          <a:latin typeface="Cambria Math" panose="02040503050406030204" pitchFamily="18" charset="0"/>
                                          <a:ea typeface="Cambria Math" panose="02040503050406030204" pitchFamily="18" charset="0"/>
                                        </a:rPr>
                                      </m:ctrlPr>
                                    </m:dPr>
                                    <m:e>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7</m:t>
                                          </m:r>
                                        </m:sub>
                                      </m:sSub>
                                    </m:e>
                                  </m:d>
                                </m:e>
                              </m:d>
                              <m:r>
                                <a:rPr lang="en-US" sz="1800">
                                  <a:effectLst/>
                                  <a:latin typeface="Cambria Math" panose="02040503050406030204" pitchFamily="18" charset="0"/>
                                  <a:ea typeface="宋体" panose="02010600030101010101" pitchFamily="2" charset="-122"/>
                                </a:rPr>
                                <m:t>+ </m:t>
                              </m:r>
                              <m:r>
                                <m:rPr>
                                  <m:sty m:val="p"/>
                                </m:rPr>
                                <a:rPr lang="en-US" sz="1800">
                                  <a:effectLst/>
                                  <a:latin typeface="Cambria Math" panose="02040503050406030204" pitchFamily="18" charset="0"/>
                                  <a:ea typeface="宋体" panose="02010600030101010101" pitchFamily="2" charset="-122"/>
                                </a:rPr>
                                <m:t>log</m:t>
                              </m:r>
                              <m:d>
                                <m:dPr>
                                  <m:ctrlPr>
                                    <a:rPr lang="zh-CN" sz="1800" i="1">
                                      <a:effectLst/>
                                      <a:latin typeface="Cambria Math" panose="02040503050406030204" pitchFamily="18" charset="0"/>
                                      <a:ea typeface="Cambria Math" panose="02040503050406030204" pitchFamily="18" charset="0"/>
                                    </a:rPr>
                                  </m:ctrlPr>
                                </m:dPr>
                                <m:e>
                                  <m:r>
                                    <m:rPr>
                                      <m:sty m:val="p"/>
                                    </m:rPr>
                                    <a:rPr lang="en-US" sz="1800">
                                      <a:effectLst/>
                                      <a:latin typeface="Cambria Math" panose="02040503050406030204" pitchFamily="18" charset="0"/>
                                      <a:ea typeface="宋体" panose="02010600030101010101" pitchFamily="2" charset="-122"/>
                                    </a:rPr>
                                    <m:t>abs</m:t>
                                  </m:r>
                                  <m:d>
                                    <m:dPr>
                                      <m:ctrlPr>
                                        <a:rPr lang="zh-CN" sz="1800" i="1">
                                          <a:effectLst/>
                                          <a:latin typeface="Cambria Math" panose="02040503050406030204" pitchFamily="18" charset="0"/>
                                          <a:ea typeface="Cambria Math" panose="02040503050406030204" pitchFamily="18" charset="0"/>
                                        </a:rPr>
                                      </m:ctrlPr>
                                    </m:dPr>
                                    <m:e>
                                      <m:r>
                                        <m:rPr>
                                          <m:sty m:val="p"/>
                                        </m:rPr>
                                        <a:rPr lang="en-US" sz="1800">
                                          <a:effectLst/>
                                          <a:latin typeface="Cambria Math" panose="02040503050406030204" pitchFamily="18" charset="0"/>
                                          <a:ea typeface="宋体" panose="02010600030101010101" pitchFamily="2" charset="-122"/>
                                        </a:rPr>
                                        <m:t>log</m:t>
                                      </m:r>
                                      <m:d>
                                        <m:dPr>
                                          <m:ctrlPr>
                                            <a:rPr lang="zh-CN" sz="1800" i="1">
                                              <a:effectLst/>
                                              <a:latin typeface="Cambria Math" panose="02040503050406030204" pitchFamily="18" charset="0"/>
                                              <a:ea typeface="Cambria Math" panose="02040503050406030204" pitchFamily="18" charset="0"/>
                                            </a:rPr>
                                          </m:ctrlPr>
                                        </m:dPr>
                                        <m:e>
                                          <m:r>
                                            <m:rPr>
                                              <m:sty m:val="p"/>
                                            </m:rPr>
                                            <a:rPr lang="en-US" sz="1800">
                                              <a:effectLst/>
                                              <a:latin typeface="Cambria Math" panose="02040503050406030204" pitchFamily="18" charset="0"/>
                                              <a:ea typeface="宋体" panose="02010600030101010101" pitchFamily="2" charset="-122"/>
                                            </a:rPr>
                                            <m:t>abs</m:t>
                                          </m:r>
                                          <m:d>
                                            <m:dPr>
                                              <m:ctrlPr>
                                                <a:rPr lang="zh-CN" sz="1800" i="1">
                                                  <a:effectLst/>
                                                  <a:latin typeface="Cambria Math" panose="02040503050406030204" pitchFamily="18" charset="0"/>
                                                  <a:ea typeface="Cambria Math" panose="02040503050406030204" pitchFamily="18" charset="0"/>
                                                </a:rPr>
                                              </m:ctrlPr>
                                            </m:dPr>
                                            <m:e>
                                              <m:r>
                                                <m:rPr>
                                                  <m:sty m:val="p"/>
                                                </m:rPr>
                                                <a:rPr lang="en-US" sz="1800">
                                                  <a:effectLst/>
                                                  <a:latin typeface="Cambria Math" panose="02040503050406030204" pitchFamily="18" charset="0"/>
                                                  <a:ea typeface="宋体" panose="02010600030101010101" pitchFamily="2" charset="-122"/>
                                                </a:rPr>
                                                <m:t>log</m:t>
                                              </m:r>
                                              <m:d>
                                                <m:dPr>
                                                  <m:ctrlPr>
                                                    <a:rPr lang="zh-CN" sz="1800" i="1">
                                                      <a:effectLst/>
                                                      <a:latin typeface="Cambria Math" panose="02040503050406030204" pitchFamily="18" charset="0"/>
                                                      <a:ea typeface="Cambria Math" panose="02040503050406030204" pitchFamily="18" charset="0"/>
                                                    </a:rPr>
                                                  </m:ctrlPr>
                                                </m:dPr>
                                                <m:e>
                                                  <m:r>
                                                    <m:rPr>
                                                      <m:sty m:val="p"/>
                                                    </m:rPr>
                                                    <a:rPr lang="en-US" sz="1800">
                                                      <a:effectLst/>
                                                      <a:latin typeface="Cambria Math" panose="02040503050406030204" pitchFamily="18" charset="0"/>
                                                      <a:ea typeface="宋体" panose="02010600030101010101" pitchFamily="2" charset="-122"/>
                                                    </a:rPr>
                                                    <m:t>abs</m:t>
                                                  </m:r>
                                                  <m:d>
                                                    <m:dPr>
                                                      <m:ctrlPr>
                                                        <a:rPr lang="zh-CN" sz="1800" i="1">
                                                          <a:effectLst/>
                                                          <a:latin typeface="Cambria Math" panose="02040503050406030204" pitchFamily="18" charset="0"/>
                                                          <a:ea typeface="Cambria Math" panose="02040503050406030204" pitchFamily="18" charset="0"/>
                                                        </a:rPr>
                                                      </m:ctrlPr>
                                                    </m:dPr>
                                                    <m:e>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7</m:t>
                                                          </m:r>
                                                        </m:sub>
                                                      </m:sSub>
                                                      <m:r>
                                                        <a:rPr lang="en-US" sz="1800" i="1">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8</m:t>
                                                          </m:r>
                                                        </m:sub>
                                                      </m:sSub>
                                                    </m:e>
                                                  </m:d>
                                                  <m:r>
                                                    <a:rPr lang="en-US" sz="1800">
                                                      <a:effectLst/>
                                                      <a:latin typeface="Cambria Math" panose="02040503050406030204" pitchFamily="18" charset="0"/>
                                                      <a:ea typeface="宋体" panose="02010600030101010101" pitchFamily="2" charset="-122"/>
                                                    </a:rPr>
                                                    <m:t>+1</m:t>
                                                  </m:r>
                                                </m:e>
                                              </m:d>
                                            </m:e>
                                          </m:d>
                                          <m:r>
                                            <a:rPr lang="en-US" sz="1800">
                                              <a:effectLst/>
                                              <a:latin typeface="Cambria Math" panose="02040503050406030204" pitchFamily="18" charset="0"/>
                                              <a:ea typeface="宋体" panose="02010600030101010101" pitchFamily="2" charset="-122"/>
                                            </a:rPr>
                                            <m:t>+1</m:t>
                                          </m:r>
                                        </m:e>
                                      </m:d>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sin</m:t>
                                      </m:r>
                                      <m:d>
                                        <m:dPr>
                                          <m:ctrlPr>
                                            <a:rPr lang="zh-CN" sz="1800" i="1">
                                              <a:effectLst/>
                                              <a:latin typeface="Cambria Math" panose="02040503050406030204" pitchFamily="18" charset="0"/>
                                              <a:ea typeface="Cambria Math" panose="02040503050406030204" pitchFamily="18" charset="0"/>
                                            </a:rPr>
                                          </m:ctrlPr>
                                        </m:dPr>
                                        <m:e>
                                          <m:r>
                                            <m:rPr>
                                              <m:sty m:val="p"/>
                                            </m:rPr>
                                            <a:rPr lang="en-US" sz="1800">
                                              <a:effectLst/>
                                              <a:latin typeface="Cambria Math" panose="02040503050406030204" pitchFamily="18" charset="0"/>
                                              <a:ea typeface="宋体" panose="02010600030101010101" pitchFamily="2" charset="-122"/>
                                            </a:rPr>
                                            <m:t>log</m:t>
                                          </m:r>
                                          <m:d>
                                            <m:dPr>
                                              <m:ctrlPr>
                                                <a:rPr lang="zh-CN" sz="1800" i="1">
                                                  <a:effectLst/>
                                                  <a:latin typeface="Cambria Math" panose="02040503050406030204" pitchFamily="18" charset="0"/>
                                                  <a:ea typeface="Cambria Math" panose="02040503050406030204" pitchFamily="18" charset="0"/>
                                                </a:rPr>
                                              </m:ctrlPr>
                                            </m:dPr>
                                            <m:e>
                                              <m:r>
                                                <m:rPr>
                                                  <m:sty m:val="p"/>
                                                </m:rPr>
                                                <a:rPr lang="en-US" sz="1800">
                                                  <a:effectLst/>
                                                  <a:latin typeface="Cambria Math" panose="02040503050406030204" pitchFamily="18" charset="0"/>
                                                  <a:ea typeface="宋体" panose="02010600030101010101" pitchFamily="2" charset="-122"/>
                                                </a:rPr>
                                                <m:t>abs</m:t>
                                              </m:r>
                                              <m:d>
                                                <m:dPr>
                                                  <m:ctrlPr>
                                                    <a:rPr lang="zh-CN" sz="1800" i="1">
                                                      <a:effectLst/>
                                                      <a:latin typeface="Cambria Math" panose="02040503050406030204" pitchFamily="18" charset="0"/>
                                                      <a:ea typeface="Cambria Math" panose="02040503050406030204" pitchFamily="18" charset="0"/>
                                                    </a:rPr>
                                                  </m:ctrlPr>
                                                </m:dPr>
                                                <m:e>
                                                  <m:r>
                                                    <a:rPr lang="en-US" sz="1800">
                                                      <a:effectLst/>
                                                      <a:latin typeface="Cambria Math" panose="02040503050406030204" pitchFamily="18" charset="0"/>
                                                      <a:ea typeface="宋体" panose="02010600030101010101" pitchFamily="2" charset="-122"/>
                                                    </a:rPr>
                                                    <m:t>0.4555</m:t>
                                                  </m:r>
                                                </m:e>
                                              </m:d>
                                              <m:r>
                                                <a:rPr lang="en-US" sz="1800">
                                                  <a:effectLst/>
                                                  <a:latin typeface="Cambria Math" panose="02040503050406030204" pitchFamily="18" charset="0"/>
                                                  <a:ea typeface="宋体" panose="02010600030101010101" pitchFamily="2" charset="-122"/>
                                                </a:rPr>
                                                <m:t>+1</m:t>
                                              </m:r>
                                            </m:e>
                                          </m:d>
                                        </m:e>
                                      </m:d>
                                    </m:e>
                                  </m:d>
                                  <m:r>
                                    <a:rPr lang="en-US" sz="1800">
                                      <a:effectLst/>
                                      <a:latin typeface="Cambria Math" panose="02040503050406030204" pitchFamily="18" charset="0"/>
                                      <a:ea typeface="宋体" panose="02010600030101010101" pitchFamily="2" charset="-122"/>
                                    </a:rPr>
                                    <m:t>+1</m:t>
                                  </m:r>
                                </m:e>
                              </m:d>
                              <m:r>
                                <a:rPr lang="en-US" sz="1800" i="1">
                                  <a:effectLst/>
                                  <a:latin typeface="Cambria Math" panose="02040503050406030204" pitchFamily="18" charset="0"/>
                                  <a:ea typeface="宋体" panose="02010600030101010101" pitchFamily="2" charset="-122"/>
                                </a:rPr>
                                <m:t>−</m:t>
                              </m:r>
                              <m:r>
                                <a:rPr lang="en-US" sz="1800">
                                  <a:effectLst/>
                                  <a:latin typeface="Cambria Math" panose="02040503050406030204" pitchFamily="18" charset="0"/>
                                  <a:ea typeface="宋体" panose="02010600030101010101" pitchFamily="2" charset="-122"/>
                                </a:rPr>
                                <m:t>0.5353</m:t>
                              </m:r>
                            </m:oMath>
                          </a14:m>
                          <a:r>
                            <a:rPr lang="en-US" sz="1800" dirty="0">
                              <a:effectLst/>
                              <a:latin typeface="Times New Roman" panose="02020603050405020304" pitchFamily="18" charset="0"/>
                              <a:ea typeface="宋体" panose="02010600030101010101" pitchFamily="2" charset="-122"/>
                            </a:rPr>
                            <a:t> </a:t>
                          </a:r>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25000"/>
                            </a:lnSpc>
                            <a:spcAft>
                              <a:spcPts val="0"/>
                            </a:spcAft>
                            <a:tabLst>
                              <a:tab pos="239395" algn="l"/>
                            </a:tabLst>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宋体" panose="02010600030101010101" pitchFamily="2" charset="-122"/>
                                  </a:rPr>
                                  <m:t>4.5326</m:t>
                                </m:r>
                                <m:r>
                                  <a:rPr lang="zh-CN" sz="1800" i="1">
                                    <a:effectLst/>
                                    <a:latin typeface="Cambria Math" panose="02040503050406030204" pitchFamily="18" charset="0"/>
                                    <a:ea typeface="宋体" panose="02010600030101010101" pitchFamily="2" charset="-122"/>
                                  </a:rPr>
                                  <m:t>×</m:t>
                                </m:r>
                                <m:sSup>
                                  <m:sSupPr>
                                    <m:ctrlPr>
                                      <a:rPr lang="zh-CN" sz="1800" i="1">
                                        <a:effectLst/>
                                        <a:latin typeface="Cambria Math" panose="02040503050406030204" pitchFamily="18" charset="0"/>
                                        <a:ea typeface="Cambria Math" panose="02040503050406030204" pitchFamily="18" charset="0"/>
                                      </a:rPr>
                                    </m:ctrlPr>
                                  </m:sSupPr>
                                  <m:e>
                                    <m:r>
                                      <a:rPr lang="en-US" sz="1800" i="1">
                                        <a:effectLst/>
                                        <a:latin typeface="Cambria Math" panose="02040503050406030204" pitchFamily="18" charset="0"/>
                                        <a:ea typeface="宋体" panose="02010600030101010101" pitchFamily="2" charset="-122"/>
                                      </a:rPr>
                                      <m:t>10</m:t>
                                    </m:r>
                                  </m:e>
                                  <m:sup>
                                    <m:r>
                                      <a:rPr lang="en-US" sz="1800" i="1">
                                        <a:effectLst/>
                                        <a:latin typeface="Cambria Math" panose="02040503050406030204" pitchFamily="18" charset="0"/>
                                        <a:ea typeface="宋体" panose="02010600030101010101" pitchFamily="2" charset="-122"/>
                                      </a:rPr>
                                      <m:t>−2</m:t>
                                    </m:r>
                                  </m:sup>
                                </m:sSup>
                              </m:oMath>
                            </m:oMathPara>
                          </a14:m>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180824559"/>
                      </a:ext>
                    </a:extLst>
                  </a:tr>
                  <a:tr h="237490">
                    <a:tc>
                      <a:txBody>
                        <a:bodyPr/>
                        <a:lstStyle/>
                        <a:p>
                          <a:pPr algn="ctr">
                            <a:lnSpc>
                              <a:spcPct val="125000"/>
                            </a:lnSpc>
                            <a:spcAft>
                              <a:spcPts val="0"/>
                            </a:spcAft>
                            <a:tabLst>
                              <a:tab pos="239395" algn="l"/>
                            </a:tabLst>
                          </a:pPr>
                          <a:r>
                            <a:rPr lang="en-US" sz="1800" dirty="0">
                              <a:effectLst/>
                              <a:latin typeface="Times New Roman" panose="02020603050405020304" pitchFamily="18" charset="0"/>
                              <a:ea typeface="宋体" panose="02010600030101010101" pitchFamily="2" charset="-122"/>
                            </a:rPr>
                            <a:t>UE(GA)</a:t>
                          </a:r>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ct val="125000"/>
                            </a:lnSpc>
                            <a:spcAft>
                              <a:spcPts val="0"/>
                            </a:spcAft>
                            <a:tabLst>
                              <a:tab pos="239395" algn="l"/>
                            </a:tabLst>
                          </a:pPr>
                          <a14:m>
                            <m:oMath xmlns:m="http://schemas.openxmlformats.org/officeDocument/2006/math">
                              <m:r>
                                <a:rPr lang="en-US" sz="1800" i="1">
                                  <a:effectLst/>
                                  <a:latin typeface="Cambria Math" panose="02040503050406030204" pitchFamily="18" charset="0"/>
                                  <a:ea typeface="宋体" panose="02010600030101010101" pitchFamily="2" charset="-122"/>
                                </a:rPr>
                                <m:t>𝑦</m:t>
                              </m:r>
                              <m:r>
                                <a:rPr lang="en-US" sz="1800" i="1">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log</m:t>
                              </m:r>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abs</m:t>
                              </m:r>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sin</m:t>
                              </m:r>
                              <m:r>
                                <a:rPr lang="en-US" sz="1800">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8</m:t>
                                  </m:r>
                                </m:sub>
                              </m:sSub>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sin</m:t>
                              </m:r>
                              <m:r>
                                <a:rPr lang="en-US" sz="1800">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1</m:t>
                                  </m:r>
                                </m:sub>
                              </m:sSub>
                              <m:r>
                                <a:rPr lang="en-US" sz="1800">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2</m:t>
                                  </m:r>
                                </m:sub>
                              </m:sSub>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cos</m:t>
                              </m:r>
                              <m:r>
                                <a:rPr lang="en-US" sz="1800">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10</m:t>
                                  </m:r>
                                </m:sub>
                              </m:sSub>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log</m:t>
                              </m:r>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abs</m:t>
                              </m:r>
                              <m:r>
                                <a:rPr lang="en-US" sz="1800">
                                  <a:effectLst/>
                                  <a:latin typeface="Cambria Math" panose="02040503050406030204" pitchFamily="18" charset="0"/>
                                  <a:ea typeface="宋体" panose="02010600030101010101" pitchFamily="2" charset="-122"/>
                                </a:rPr>
                                <m:t>((</m:t>
                              </m:r>
                              <m:r>
                                <a:rPr lang="en-US" sz="1800" i="1">
                                  <a:effectLst/>
                                  <a:latin typeface="Cambria Math" panose="02040503050406030204" pitchFamily="18" charset="0"/>
                                  <a:ea typeface="宋体" panose="02010600030101010101" pitchFamily="2" charset="-122"/>
                                </a:rPr>
                                <m:t>−</m:t>
                              </m:r>
                              <m:r>
                                <a:rPr lang="en-US" sz="1800">
                                  <a:effectLst/>
                                  <a:latin typeface="Cambria Math" panose="02040503050406030204" pitchFamily="18" charset="0"/>
                                  <a:ea typeface="宋体" panose="02010600030101010101" pitchFamily="2" charset="-122"/>
                                </a:rPr>
                                <m:t>0.8565))+1)×</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9</m:t>
                                  </m:r>
                                </m:sub>
                              </m:sSub>
                              <m:r>
                                <a:rPr lang="en-US" sz="1800">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1</m:t>
                                  </m:r>
                                </m:sub>
                              </m:sSub>
                              <m:r>
                                <a:rPr lang="en-US" sz="1800">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7</m:t>
                                  </m:r>
                                </m:sub>
                              </m:sSub>
                              <m:r>
                                <a:rPr lang="en-US" sz="1800" i="1">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1</m:t>
                                  </m:r>
                                </m:sub>
                              </m:sSub>
                              <m:r>
                                <a:rPr lang="en-US" sz="1800">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10</m:t>
                                  </m:r>
                                </m:sub>
                              </m:sSub>
                              <m:r>
                                <a:rPr lang="en-US" sz="1800">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1</m:t>
                                  </m:r>
                                </m:sub>
                              </m:sSub>
                              <m:r>
                                <a:rPr lang="en-US" sz="1800">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3</m:t>
                                  </m:r>
                                </m:sub>
                              </m:sSub>
                              <m:r>
                                <a:rPr lang="en-US" sz="1800">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4</m:t>
                                  </m:r>
                                </m:sub>
                              </m:sSub>
                              <m:r>
                                <a:rPr lang="en-US" sz="1800">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6</m:t>
                                  </m:r>
                                </m:sub>
                              </m:sSub>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cos</m:t>
                              </m:r>
                              <m:r>
                                <a:rPr lang="en-US" sz="1800">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9</m:t>
                                  </m:r>
                                </m:sub>
                              </m:sSub>
                              <m:r>
                                <a:rPr lang="en-US" sz="1800">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1</m:t>
                                  </m:r>
                                </m:sub>
                              </m:sSub>
                              <m:r>
                                <a:rPr lang="en-US" sz="1800" i="1">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6</m:t>
                                  </m:r>
                                </m:sub>
                              </m:sSub>
                              <m:r>
                                <a:rPr lang="en-US" sz="1800">
                                  <a:effectLst/>
                                  <a:latin typeface="Cambria Math" panose="02040503050406030204" pitchFamily="18" charset="0"/>
                                  <a:ea typeface="宋体" panose="02010600030101010101" pitchFamily="2" charset="-122"/>
                                </a:rPr>
                                <m:t>))))))+1)</m:t>
                              </m:r>
                            </m:oMath>
                          </a14:m>
                          <a:r>
                            <a:rPr lang="en-US" sz="1800" dirty="0">
                              <a:effectLst/>
                              <a:latin typeface="Times New Roman" panose="02020603050405020304" pitchFamily="18" charset="0"/>
                              <a:ea typeface="宋体" panose="02010600030101010101" pitchFamily="2" charset="-122"/>
                            </a:rPr>
                            <a:t> </a:t>
                          </a:r>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ct val="125000"/>
                            </a:lnSpc>
                            <a:spcAft>
                              <a:spcPts val="0"/>
                            </a:spcAft>
                            <a:tabLst>
                              <a:tab pos="239395" algn="l"/>
                            </a:tabLst>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宋体" panose="02010600030101010101" pitchFamily="2" charset="-122"/>
                                  </a:rPr>
                                  <m:t>1.8513</m:t>
                                </m:r>
                                <m:r>
                                  <a:rPr lang="zh-CN" sz="1800" i="1">
                                    <a:effectLst/>
                                    <a:latin typeface="Cambria Math" panose="02040503050406030204" pitchFamily="18" charset="0"/>
                                    <a:ea typeface="宋体" panose="02010600030101010101" pitchFamily="2" charset="-122"/>
                                  </a:rPr>
                                  <m:t>×</m:t>
                                </m:r>
                                <m:sSup>
                                  <m:sSupPr>
                                    <m:ctrlPr>
                                      <a:rPr lang="zh-CN" sz="1800" i="1">
                                        <a:effectLst/>
                                        <a:latin typeface="Cambria Math" panose="02040503050406030204" pitchFamily="18" charset="0"/>
                                        <a:ea typeface="Cambria Math" panose="02040503050406030204" pitchFamily="18" charset="0"/>
                                      </a:rPr>
                                    </m:ctrlPr>
                                  </m:sSupPr>
                                  <m:e>
                                    <m:r>
                                      <a:rPr lang="en-US" sz="1800" i="1">
                                        <a:effectLst/>
                                        <a:latin typeface="Cambria Math" panose="02040503050406030204" pitchFamily="18" charset="0"/>
                                        <a:ea typeface="宋体" panose="02010600030101010101" pitchFamily="2" charset="-122"/>
                                      </a:rPr>
                                      <m:t>10</m:t>
                                    </m:r>
                                  </m:e>
                                  <m:sup>
                                    <m:r>
                                      <a:rPr lang="en-US" sz="1800" i="1">
                                        <a:effectLst/>
                                        <a:latin typeface="Cambria Math" panose="02040503050406030204" pitchFamily="18" charset="0"/>
                                        <a:ea typeface="宋体" panose="02010600030101010101" pitchFamily="2" charset="-122"/>
                                      </a:rPr>
                                      <m:t>−1</m:t>
                                    </m:r>
                                  </m:sup>
                                </m:sSup>
                              </m:oMath>
                            </m:oMathPara>
                          </a14:m>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509284963"/>
                      </a:ext>
                    </a:extLst>
                  </a:tr>
                  <a:tr h="615079">
                    <a:tc>
                      <a:txBody>
                        <a:bodyPr/>
                        <a:lstStyle/>
                        <a:p>
                          <a:pPr algn="ctr">
                            <a:lnSpc>
                              <a:spcPct val="125000"/>
                            </a:lnSpc>
                            <a:spcAft>
                              <a:spcPts val="0"/>
                            </a:spcAft>
                            <a:tabLst>
                              <a:tab pos="239395" algn="l"/>
                            </a:tabLst>
                          </a:pPr>
                          <a:r>
                            <a:rPr lang="en-US" sz="1800">
                              <a:effectLst/>
                              <a:latin typeface="Times New Roman" panose="02020603050405020304" pitchFamily="18" charset="0"/>
                              <a:ea typeface="宋体" panose="02010600030101010101" pitchFamily="2" charset="-122"/>
                            </a:rPr>
                            <a:t>UE(PSO)</a:t>
                          </a:r>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tabLst>
                              <a:tab pos="239395" algn="l"/>
                            </a:tabLst>
                          </a:pPr>
                          <a14:m>
                            <m:oMath xmlns:m="http://schemas.openxmlformats.org/officeDocument/2006/math">
                              <m:r>
                                <a:rPr lang="en-US" sz="1800" i="1">
                                  <a:effectLst/>
                                  <a:latin typeface="Cambria Math" panose="02040503050406030204" pitchFamily="18" charset="0"/>
                                  <a:ea typeface="宋体" panose="02010600030101010101" pitchFamily="2" charset="-122"/>
                                </a:rPr>
                                <m:t>𝑦</m:t>
                              </m:r>
                              <m:r>
                                <a:rPr lang="en-US" sz="1800" i="1">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6</m:t>
                                  </m:r>
                                </m:sub>
                              </m:sSub>
                              <m:r>
                                <a:rPr lang="en-US" sz="1800" i="1">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6</m:t>
                                  </m:r>
                                </m:sub>
                              </m:sSub>
                              <m:r>
                                <a:rPr lang="en-US" sz="1800" i="1">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4</m:t>
                                  </m:r>
                                </m:sub>
                              </m:sSub>
                              <m:r>
                                <a:rPr lang="en-US" sz="1800" i="1">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10</m:t>
                                  </m:r>
                                </m:sub>
                              </m:sSub>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cos</m:t>
                              </m:r>
                              <m:r>
                                <a:rPr lang="en-US" sz="1800" i="1">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3</m:t>
                                  </m:r>
                                </m:sub>
                              </m:sSub>
                              <m:r>
                                <a:rPr lang="en-US" sz="1800" i="1">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cos</m:t>
                              </m:r>
                              <m:r>
                                <a:rPr lang="en-US" sz="1800" i="1">
                                  <a:effectLst/>
                                  <a:latin typeface="Cambria Math" panose="02040503050406030204" pitchFamily="18" charset="0"/>
                                  <a:ea typeface="宋体" panose="02010600030101010101" pitchFamily="2" charset="-122"/>
                                </a:rPr>
                                <m:t>(0.2465)))</m:t>
                              </m:r>
                            </m:oMath>
                          </a14:m>
                          <a:r>
                            <a:rPr lang="en-US" sz="1800">
                              <a:effectLst/>
                              <a:latin typeface="Times New Roman" panose="02020603050405020304" pitchFamily="18" charset="0"/>
                              <a:ea typeface="宋体" panose="02010600030101010101" pitchFamily="2" charset="-122"/>
                            </a:rPr>
                            <a:t> </a:t>
                          </a:r>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tabLst>
                              <a:tab pos="239395" algn="l"/>
                            </a:tabLst>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宋体" panose="02010600030101010101" pitchFamily="2" charset="-122"/>
                                  </a:rPr>
                                  <m:t>1.0248</m:t>
                                </m:r>
                                <m:r>
                                  <a:rPr lang="zh-CN" sz="1800" i="1">
                                    <a:effectLst/>
                                    <a:latin typeface="Cambria Math" panose="02040503050406030204" pitchFamily="18" charset="0"/>
                                    <a:ea typeface="宋体" panose="02010600030101010101" pitchFamily="2" charset="-122"/>
                                  </a:rPr>
                                  <m:t>×</m:t>
                                </m:r>
                                <m:sSup>
                                  <m:sSupPr>
                                    <m:ctrlPr>
                                      <a:rPr lang="zh-CN" sz="1800" i="1">
                                        <a:effectLst/>
                                        <a:latin typeface="Cambria Math" panose="02040503050406030204" pitchFamily="18" charset="0"/>
                                        <a:ea typeface="Cambria Math" panose="02040503050406030204" pitchFamily="18" charset="0"/>
                                      </a:rPr>
                                    </m:ctrlPr>
                                  </m:sSupPr>
                                  <m:e>
                                    <m:r>
                                      <a:rPr lang="en-US" sz="1800" i="1">
                                        <a:effectLst/>
                                        <a:latin typeface="Cambria Math" panose="02040503050406030204" pitchFamily="18" charset="0"/>
                                        <a:ea typeface="宋体" panose="02010600030101010101" pitchFamily="2" charset="-122"/>
                                      </a:rPr>
                                      <m:t>10</m:t>
                                    </m:r>
                                  </m:e>
                                  <m:sup>
                                    <m:r>
                                      <a:rPr lang="en-US" sz="1800" i="1">
                                        <a:effectLst/>
                                        <a:latin typeface="Cambria Math" panose="02040503050406030204" pitchFamily="18" charset="0"/>
                                        <a:ea typeface="宋体" panose="02010600030101010101" pitchFamily="2" charset="-122"/>
                                      </a:rPr>
                                      <m:t>−3</m:t>
                                    </m:r>
                                  </m:sup>
                                </m:sSup>
                              </m:oMath>
                            </m:oMathPara>
                          </a14:m>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7622484"/>
                      </a:ext>
                    </a:extLst>
                  </a:tr>
                </a:tbl>
              </a:graphicData>
            </a:graphic>
          </p:graphicFrame>
        </mc:Choice>
        <mc:Fallback xmlns="">
          <p:graphicFrame>
            <p:nvGraphicFramePr>
              <p:cNvPr id="8" name="表格 7">
                <a:extLst>
                  <a:ext uri="{FF2B5EF4-FFF2-40B4-BE49-F238E27FC236}">
                    <a16:creationId xmlns:a16="http://schemas.microsoft.com/office/drawing/2014/main" id="{49A2FFF6-C354-48F0-950D-0C27E19FBA4D}"/>
                  </a:ext>
                </a:extLst>
              </p:cNvPr>
              <p:cNvGraphicFramePr>
                <a:graphicFrameLocks noGrp="1"/>
              </p:cNvGraphicFramePr>
              <p:nvPr>
                <p:extLst>
                  <p:ext uri="{D42A27DB-BD31-4B8C-83A1-F6EECF244321}">
                    <p14:modId xmlns:p14="http://schemas.microsoft.com/office/powerpoint/2010/main" val="2630612021"/>
                  </p:ext>
                </p:extLst>
              </p:nvPr>
            </p:nvGraphicFramePr>
            <p:xfrm>
              <a:off x="965626" y="2383761"/>
              <a:ext cx="9769878" cy="3475694"/>
            </p:xfrm>
            <a:graphic>
              <a:graphicData uri="http://schemas.openxmlformats.org/drawingml/2006/table">
                <a:tbl>
                  <a:tblPr firstRow="1" firstCol="1" bandRow="1"/>
                  <a:tblGrid>
                    <a:gridCol w="1490795">
                      <a:extLst>
                        <a:ext uri="{9D8B030D-6E8A-4147-A177-3AD203B41FA5}">
                          <a16:colId xmlns:a16="http://schemas.microsoft.com/office/drawing/2014/main" val="1429702214"/>
                        </a:ext>
                      </a:extLst>
                    </a:gridCol>
                    <a:gridCol w="6297101">
                      <a:extLst>
                        <a:ext uri="{9D8B030D-6E8A-4147-A177-3AD203B41FA5}">
                          <a16:colId xmlns:a16="http://schemas.microsoft.com/office/drawing/2014/main" val="4249610795"/>
                        </a:ext>
                      </a:extLst>
                    </a:gridCol>
                    <a:gridCol w="1981982">
                      <a:extLst>
                        <a:ext uri="{9D8B030D-6E8A-4147-A177-3AD203B41FA5}">
                          <a16:colId xmlns:a16="http://schemas.microsoft.com/office/drawing/2014/main" val="1360549102"/>
                        </a:ext>
                      </a:extLst>
                    </a:gridCol>
                  </a:tblGrid>
                  <a:tr h="544135">
                    <a:tc>
                      <a:txBody>
                        <a:bodyPr/>
                        <a:lstStyle/>
                        <a:p>
                          <a:pPr algn="ctr">
                            <a:lnSpc>
                              <a:spcPct val="125000"/>
                            </a:lnSpc>
                            <a:spcAft>
                              <a:spcPts val="0"/>
                            </a:spcAft>
                            <a:tabLst>
                              <a:tab pos="239395" algn="l"/>
                            </a:tabLst>
                          </a:pPr>
                          <a:r>
                            <a:rPr lang="zh-CN" sz="1800" dirty="0">
                              <a:effectLst/>
                              <a:latin typeface="Times New Roman" panose="02020603050405020304" pitchFamily="18" charset="0"/>
                              <a:ea typeface="宋体" panose="02010600030101010101" pitchFamily="2" charset="-122"/>
                            </a:rPr>
                            <a:t>问题类型</a:t>
                          </a:r>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tabLst>
                              <a:tab pos="239395" algn="l"/>
                            </a:tabLst>
                          </a:pPr>
                          <a:r>
                            <a:rPr lang="zh-CN" sz="1800">
                              <a:effectLst/>
                              <a:latin typeface="Times New Roman" panose="02020603050405020304" pitchFamily="18" charset="0"/>
                              <a:ea typeface="宋体" panose="02010600030101010101" pitchFamily="2" charset="-122"/>
                            </a:rPr>
                            <a:t>目标函数表达式（遗传编程种群最优解）</a:t>
                          </a:r>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tabLst>
                              <a:tab pos="239395" algn="l"/>
                            </a:tabLst>
                          </a:pPr>
                          <a:r>
                            <a:rPr lang="zh-CN" sz="1800">
                              <a:effectLst/>
                              <a:latin typeface="Times New Roman" panose="02020603050405020304" pitchFamily="18" charset="0"/>
                              <a:ea typeface="宋体" panose="02010600030101010101" pitchFamily="2" charset="-122"/>
                            </a:rPr>
                            <a:t>目标函数性能指标</a:t>
                          </a:r>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7525189"/>
                      </a:ext>
                    </a:extLst>
                  </a:tr>
                  <a:tr h="1000633">
                    <a:tc>
                      <a:txBody>
                        <a:bodyPr/>
                        <a:lstStyle/>
                        <a:p>
                          <a:pPr algn="ctr">
                            <a:lnSpc>
                              <a:spcPct val="125000"/>
                            </a:lnSpc>
                            <a:spcAft>
                              <a:spcPts val="0"/>
                            </a:spcAft>
                            <a:tabLst>
                              <a:tab pos="239395" algn="l"/>
                            </a:tabLst>
                          </a:pPr>
                          <a:r>
                            <a:rPr lang="en-US" sz="1800" dirty="0">
                              <a:effectLst/>
                              <a:latin typeface="Times New Roman" panose="02020603050405020304" pitchFamily="18" charset="0"/>
                              <a:ea typeface="宋体" panose="02010600030101010101" pitchFamily="2" charset="-122"/>
                            </a:rPr>
                            <a:t>UE(DE)</a:t>
                          </a:r>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blipFill>
                          <a:blip r:embed="rId4"/>
                          <a:stretch>
                            <a:fillRect l="-23694" t="-86667" r="-31528" b="-192727"/>
                          </a:stretch>
                        </a:blipFill>
                      </a:tcPr>
                    </a:tc>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blipFill>
                          <a:blip r:embed="rId4"/>
                          <a:stretch>
                            <a:fillRect l="-393538" t="-86667" r="-308" b="-192727"/>
                          </a:stretch>
                        </a:blipFill>
                      </a:tcPr>
                    </a:tc>
                    <a:extLst>
                      <a:ext uri="{0D108BD9-81ED-4DB2-BD59-A6C34878D82A}">
                        <a16:rowId xmlns:a16="http://schemas.microsoft.com/office/drawing/2014/main" val="2180824559"/>
                      </a:ext>
                    </a:extLst>
                  </a:tr>
                  <a:tr h="1315847">
                    <a:tc>
                      <a:txBody>
                        <a:bodyPr/>
                        <a:lstStyle/>
                        <a:p>
                          <a:pPr algn="ctr">
                            <a:lnSpc>
                              <a:spcPct val="125000"/>
                            </a:lnSpc>
                            <a:spcAft>
                              <a:spcPts val="0"/>
                            </a:spcAft>
                            <a:tabLst>
                              <a:tab pos="239395" algn="l"/>
                            </a:tabLst>
                          </a:pPr>
                          <a:r>
                            <a:rPr lang="en-US" sz="1800" dirty="0">
                              <a:effectLst/>
                              <a:latin typeface="Times New Roman" panose="02020603050405020304" pitchFamily="18" charset="0"/>
                              <a:ea typeface="宋体" panose="02010600030101010101" pitchFamily="2" charset="-122"/>
                            </a:rPr>
                            <a:t>UE(GA)</a:t>
                          </a:r>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endParaRPr lang="zh-CN"/>
                        </a:p>
                      </a:txBody>
                      <a:tcPr marL="68580" marR="68580" marT="0" marB="0" anchor="ctr">
                        <a:lnL>
                          <a:noFill/>
                        </a:lnL>
                        <a:lnR>
                          <a:noFill/>
                        </a:lnR>
                        <a:lnT>
                          <a:noFill/>
                        </a:lnT>
                        <a:lnB>
                          <a:noFill/>
                        </a:lnB>
                        <a:blipFill>
                          <a:blip r:embed="rId4"/>
                          <a:stretch>
                            <a:fillRect l="-23694" t="-142593" r="-31528" b="-47222"/>
                          </a:stretch>
                        </a:blipFill>
                      </a:tcPr>
                    </a:tc>
                    <a:tc>
                      <a:txBody>
                        <a:bodyPr/>
                        <a:lstStyle/>
                        <a:p>
                          <a:endParaRPr lang="zh-CN"/>
                        </a:p>
                      </a:txBody>
                      <a:tcPr marL="68580" marR="68580" marT="0" marB="0" anchor="ctr">
                        <a:lnL>
                          <a:noFill/>
                        </a:lnL>
                        <a:lnR>
                          <a:noFill/>
                        </a:lnR>
                        <a:lnT>
                          <a:noFill/>
                        </a:lnT>
                        <a:lnB>
                          <a:noFill/>
                        </a:lnB>
                        <a:blipFill>
                          <a:blip r:embed="rId4"/>
                          <a:stretch>
                            <a:fillRect l="-393538" t="-142593" r="-308" b="-47222"/>
                          </a:stretch>
                        </a:blipFill>
                      </a:tcPr>
                    </a:tc>
                    <a:extLst>
                      <a:ext uri="{0D108BD9-81ED-4DB2-BD59-A6C34878D82A}">
                        <a16:rowId xmlns:a16="http://schemas.microsoft.com/office/drawing/2014/main" val="3509284963"/>
                      </a:ext>
                    </a:extLst>
                  </a:tr>
                  <a:tr h="615079">
                    <a:tc>
                      <a:txBody>
                        <a:bodyPr/>
                        <a:lstStyle/>
                        <a:p>
                          <a:pPr algn="ctr">
                            <a:lnSpc>
                              <a:spcPct val="125000"/>
                            </a:lnSpc>
                            <a:spcAft>
                              <a:spcPts val="0"/>
                            </a:spcAft>
                            <a:tabLst>
                              <a:tab pos="239395" algn="l"/>
                            </a:tabLst>
                          </a:pPr>
                          <a:r>
                            <a:rPr lang="en-US" sz="1800">
                              <a:effectLst/>
                              <a:latin typeface="Times New Roman" panose="02020603050405020304" pitchFamily="18" charset="0"/>
                              <a:ea typeface="宋体" panose="02010600030101010101" pitchFamily="2" charset="-122"/>
                            </a:rPr>
                            <a:t>UE(PSO)</a:t>
                          </a:r>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blipFill>
                          <a:blip r:embed="rId4"/>
                          <a:stretch>
                            <a:fillRect l="-23694" t="-518812" r="-31528" b="-990"/>
                          </a:stretch>
                        </a:blipFill>
                      </a:tcPr>
                    </a:tc>
                    <a:tc>
                      <a:txBody>
                        <a:bodyPr/>
                        <a:lstStyle/>
                        <a:p>
                          <a:endParaRPr lang="zh-CN"/>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blipFill>
                          <a:blip r:embed="rId4"/>
                          <a:stretch>
                            <a:fillRect l="-393538" t="-518812" r="-308" b="-990"/>
                          </a:stretch>
                        </a:blipFill>
                      </a:tcPr>
                    </a:tc>
                    <a:extLst>
                      <a:ext uri="{0D108BD9-81ED-4DB2-BD59-A6C34878D82A}">
                        <a16:rowId xmlns:a16="http://schemas.microsoft.com/office/drawing/2014/main" val="547622484"/>
                      </a:ext>
                    </a:extLst>
                  </a:tr>
                </a:tbl>
              </a:graphicData>
            </a:graphic>
          </p:graphicFrame>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5B202508-F1A5-4B26-BB86-789FB599A877}"/>
                  </a:ext>
                </a:extLst>
              </p:cNvPr>
              <p:cNvSpPr/>
              <p:nvPr/>
            </p:nvSpPr>
            <p:spPr>
              <a:xfrm>
                <a:off x="10388133" y="2961051"/>
                <a:ext cx="1182760" cy="323165"/>
              </a:xfrm>
              <a:prstGeom prst="rect">
                <a:avLst/>
              </a:prstGeom>
            </p:spPr>
            <p:txBody>
              <a:bodyPr wrap="none">
                <a:spAutoFit/>
              </a:bodyPr>
              <a:lstStyle/>
              <a:p>
                <a:pPr algn="ctr">
                  <a:lnSpc>
                    <a:spcPct val="125000"/>
                  </a:lnSpc>
                  <a:spcAft>
                    <a:spcPts val="0"/>
                  </a:spcAft>
                  <a:tabLst>
                    <a:tab pos="239395" algn="l"/>
                  </a:tabLst>
                </a:pPr>
                <a14:m>
                  <m:oMathPara xmlns:m="http://schemas.openxmlformats.org/officeDocument/2006/math">
                    <m:oMathParaPr>
                      <m:jc m:val="centerGroup"/>
                    </m:oMathParaPr>
                    <m:oMath xmlns:m="http://schemas.openxmlformats.org/officeDocument/2006/math">
                      <m:r>
                        <a:rPr lang="en-US" altLang="zh-CN" sz="1200" i="1">
                          <a:latin typeface="Cambria Math" panose="02040503050406030204" pitchFamily="18" charset="0"/>
                          <a:ea typeface="宋体" panose="02010600030101010101" pitchFamily="2" charset="-122"/>
                        </a:rPr>
                        <m:t>2.2525</m:t>
                      </m:r>
                      <m:r>
                        <a:rPr lang="zh-CN" altLang="zh-CN" sz="1200" i="1">
                          <a:latin typeface="Cambria Math" panose="02040503050406030204" pitchFamily="18" charset="0"/>
                          <a:ea typeface="宋体" panose="02010600030101010101" pitchFamily="2" charset="-122"/>
                        </a:rPr>
                        <m:t>×</m:t>
                      </m:r>
                      <m:sSup>
                        <m:sSupPr>
                          <m:ctrlPr>
                            <a:rPr lang="zh-CN" altLang="zh-CN" sz="1200" i="1">
                              <a:latin typeface="Cambria Math" panose="02040503050406030204" pitchFamily="18" charset="0"/>
                              <a:ea typeface="Cambria Math" panose="02040503050406030204" pitchFamily="18" charset="0"/>
                            </a:rPr>
                          </m:ctrlPr>
                        </m:sSupPr>
                        <m:e>
                          <m:r>
                            <a:rPr lang="en-US" altLang="zh-CN" sz="1200" i="1">
                              <a:latin typeface="Cambria Math" panose="02040503050406030204" pitchFamily="18" charset="0"/>
                              <a:ea typeface="宋体" panose="02010600030101010101" pitchFamily="2" charset="-122"/>
                            </a:rPr>
                            <m:t>10</m:t>
                          </m:r>
                        </m:e>
                        <m:sup>
                          <m:r>
                            <a:rPr lang="en-US" altLang="zh-CN" sz="1200" i="1">
                              <a:latin typeface="Cambria Math" panose="02040503050406030204" pitchFamily="18" charset="0"/>
                              <a:ea typeface="宋体" panose="02010600030101010101" pitchFamily="2" charset="-122"/>
                            </a:rPr>
                            <m:t>−2</m:t>
                          </m:r>
                        </m:sup>
                      </m:sSup>
                    </m:oMath>
                  </m:oMathPara>
                </a14:m>
                <a:endParaRPr lang="zh-CN" altLang="zh-CN" dirty="0">
                  <a:latin typeface="Times New Roman" panose="02020603050405020304" pitchFamily="18" charset="0"/>
                  <a:ea typeface="宋体" panose="02010600030101010101" pitchFamily="2" charset="-122"/>
                </a:endParaRPr>
              </a:p>
            </p:txBody>
          </p:sp>
        </mc:Choice>
        <mc:Fallback xmlns="">
          <p:sp>
            <p:nvSpPr>
              <p:cNvPr id="2" name="矩形 1">
                <a:extLst>
                  <a:ext uri="{FF2B5EF4-FFF2-40B4-BE49-F238E27FC236}">
                    <a16:creationId xmlns:a16="http://schemas.microsoft.com/office/drawing/2014/main" id="{5B202508-F1A5-4B26-BB86-789FB599A877}"/>
                  </a:ext>
                </a:extLst>
              </p:cNvPr>
              <p:cNvSpPr>
                <a:spLocks noRot="1" noChangeAspect="1" noMove="1" noResize="1" noEditPoints="1" noAdjustHandles="1" noChangeArrowheads="1" noChangeShapeType="1" noTextEdit="1"/>
              </p:cNvSpPr>
              <p:nvPr/>
            </p:nvSpPr>
            <p:spPr>
              <a:xfrm>
                <a:off x="10388133" y="2961051"/>
                <a:ext cx="1182760" cy="3231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C2973550-B965-4E72-B127-864BBEFA7232}"/>
                  </a:ext>
                </a:extLst>
              </p:cNvPr>
              <p:cNvSpPr/>
              <p:nvPr/>
            </p:nvSpPr>
            <p:spPr>
              <a:xfrm>
                <a:off x="10384927" y="4073208"/>
                <a:ext cx="118596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200" i="1">
                          <a:latin typeface="Cambria Math" panose="02040503050406030204" pitchFamily="18" charset="0"/>
                          <a:ea typeface="宋体" panose="02010600030101010101" pitchFamily="2" charset="-122"/>
                        </a:rPr>
                        <m:t>6.3932</m:t>
                      </m:r>
                      <m:r>
                        <a:rPr lang="zh-CN" altLang="zh-CN" sz="1200" i="1">
                          <a:latin typeface="Cambria Math" panose="02040503050406030204" pitchFamily="18" charset="0"/>
                          <a:ea typeface="宋体" panose="02010600030101010101" pitchFamily="2" charset="-122"/>
                        </a:rPr>
                        <m:t>×</m:t>
                      </m:r>
                      <m:sSup>
                        <m:sSupPr>
                          <m:ctrlPr>
                            <a:rPr lang="zh-CN" altLang="zh-CN" sz="1200" i="1">
                              <a:latin typeface="Cambria Math" panose="02040503050406030204" pitchFamily="18" charset="0"/>
                              <a:ea typeface="Cambria Math" panose="02040503050406030204" pitchFamily="18" charset="0"/>
                            </a:rPr>
                          </m:ctrlPr>
                        </m:sSupPr>
                        <m:e>
                          <m:r>
                            <a:rPr lang="en-US" altLang="zh-CN" sz="1200" i="1">
                              <a:latin typeface="Cambria Math" panose="02040503050406030204" pitchFamily="18" charset="0"/>
                              <a:ea typeface="宋体" panose="02010600030101010101" pitchFamily="2" charset="-122"/>
                            </a:rPr>
                            <m:t>10</m:t>
                          </m:r>
                        </m:e>
                        <m:sup>
                          <m:r>
                            <a:rPr lang="en-US" altLang="zh-CN" sz="1200" i="1">
                              <a:latin typeface="Cambria Math" panose="02040503050406030204" pitchFamily="18" charset="0"/>
                              <a:ea typeface="宋体" panose="02010600030101010101" pitchFamily="2" charset="-122"/>
                            </a:rPr>
                            <m:t>−1</m:t>
                          </m:r>
                        </m:sup>
                      </m:sSup>
                    </m:oMath>
                  </m:oMathPara>
                </a14:m>
                <a:endParaRPr lang="zh-CN" altLang="en-US" sz="1200" dirty="0"/>
              </a:p>
            </p:txBody>
          </p:sp>
        </mc:Choice>
        <mc:Fallback xmlns="">
          <p:sp>
            <p:nvSpPr>
              <p:cNvPr id="3" name="矩形 2">
                <a:extLst>
                  <a:ext uri="{FF2B5EF4-FFF2-40B4-BE49-F238E27FC236}">
                    <a16:creationId xmlns:a16="http://schemas.microsoft.com/office/drawing/2014/main" id="{C2973550-B965-4E72-B127-864BBEFA7232}"/>
                  </a:ext>
                </a:extLst>
              </p:cNvPr>
              <p:cNvSpPr>
                <a:spLocks noRot="1" noChangeAspect="1" noMove="1" noResize="1" noEditPoints="1" noAdjustHandles="1" noChangeArrowheads="1" noChangeShapeType="1" noTextEdit="1"/>
              </p:cNvSpPr>
              <p:nvPr/>
            </p:nvSpPr>
            <p:spPr>
              <a:xfrm>
                <a:off x="10384927" y="4073208"/>
                <a:ext cx="1185966" cy="27699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16C7243-B9DA-4358-93D5-CFCCA07409A9}"/>
                  </a:ext>
                </a:extLst>
              </p:cNvPr>
              <p:cNvSpPr/>
              <p:nvPr/>
            </p:nvSpPr>
            <p:spPr>
              <a:xfrm>
                <a:off x="10384927" y="5014357"/>
                <a:ext cx="118596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200" i="1">
                          <a:latin typeface="Cambria Math" panose="02040503050406030204" pitchFamily="18" charset="0"/>
                          <a:ea typeface="宋体" panose="02010600030101010101" pitchFamily="2" charset="-122"/>
                        </a:rPr>
                        <m:t>4.5816</m:t>
                      </m:r>
                      <m:r>
                        <a:rPr lang="zh-CN" altLang="zh-CN" sz="1200" i="1">
                          <a:latin typeface="Cambria Math" panose="02040503050406030204" pitchFamily="18" charset="0"/>
                          <a:ea typeface="宋体" panose="02010600030101010101" pitchFamily="2" charset="-122"/>
                        </a:rPr>
                        <m:t>×</m:t>
                      </m:r>
                      <m:sSup>
                        <m:sSupPr>
                          <m:ctrlPr>
                            <a:rPr lang="zh-CN" altLang="zh-CN" sz="1200" i="1">
                              <a:latin typeface="Cambria Math" panose="02040503050406030204" pitchFamily="18" charset="0"/>
                              <a:ea typeface="Cambria Math" panose="02040503050406030204" pitchFamily="18" charset="0"/>
                            </a:rPr>
                          </m:ctrlPr>
                        </m:sSupPr>
                        <m:e>
                          <m:r>
                            <a:rPr lang="en-US" altLang="zh-CN" sz="1200" i="1">
                              <a:latin typeface="Cambria Math" panose="02040503050406030204" pitchFamily="18" charset="0"/>
                              <a:ea typeface="宋体" panose="02010600030101010101" pitchFamily="2" charset="-122"/>
                            </a:rPr>
                            <m:t>10</m:t>
                          </m:r>
                        </m:e>
                        <m:sup>
                          <m:r>
                            <a:rPr lang="en-US" altLang="zh-CN" sz="1200" i="1">
                              <a:latin typeface="Cambria Math" panose="02040503050406030204" pitchFamily="18" charset="0"/>
                              <a:ea typeface="宋体" panose="02010600030101010101" pitchFamily="2" charset="-122"/>
                            </a:rPr>
                            <m:t>−3</m:t>
                          </m:r>
                        </m:sup>
                      </m:sSup>
                    </m:oMath>
                  </m:oMathPara>
                </a14:m>
                <a:endParaRPr lang="zh-CN" altLang="en-US" sz="1200" dirty="0"/>
              </a:p>
            </p:txBody>
          </p:sp>
        </mc:Choice>
        <mc:Fallback xmlns="">
          <p:sp>
            <p:nvSpPr>
              <p:cNvPr id="9" name="矩形 8">
                <a:extLst>
                  <a:ext uri="{FF2B5EF4-FFF2-40B4-BE49-F238E27FC236}">
                    <a16:creationId xmlns:a16="http://schemas.microsoft.com/office/drawing/2014/main" id="{116C7243-B9DA-4358-93D5-CFCCA07409A9}"/>
                  </a:ext>
                </a:extLst>
              </p:cNvPr>
              <p:cNvSpPr>
                <a:spLocks noRot="1" noChangeAspect="1" noMove="1" noResize="1" noEditPoints="1" noAdjustHandles="1" noChangeArrowheads="1" noChangeShapeType="1" noTextEdit="1"/>
              </p:cNvSpPr>
              <p:nvPr/>
            </p:nvSpPr>
            <p:spPr>
              <a:xfrm>
                <a:off x="10384927" y="5014357"/>
                <a:ext cx="1185966" cy="276999"/>
              </a:xfrm>
              <a:prstGeom prst="rect">
                <a:avLst/>
              </a:prstGeom>
              <a:blipFill>
                <a:blip r:embed="rId7"/>
                <a:stretch>
                  <a:fillRect/>
                </a:stretch>
              </a:blipFill>
            </p:spPr>
            <p:txBody>
              <a:bodyPr/>
              <a:lstStyle/>
              <a:p>
                <a:r>
                  <a:rPr lang="zh-CN" altLang="en-US">
                    <a:noFill/>
                  </a:rPr>
                  <a:t> </a:t>
                </a:r>
              </a:p>
            </p:txBody>
          </p:sp>
        </mc:Fallback>
      </mc:AlternateContent>
      <p:cxnSp>
        <p:nvCxnSpPr>
          <p:cNvPr id="15" name="连接符: 曲线 14">
            <a:extLst>
              <a:ext uri="{FF2B5EF4-FFF2-40B4-BE49-F238E27FC236}">
                <a16:creationId xmlns:a16="http://schemas.microsoft.com/office/drawing/2014/main" id="{B2193EC5-37D2-4C6D-AD9B-7D1E3E1FCC50}"/>
              </a:ext>
            </a:extLst>
          </p:cNvPr>
          <p:cNvCxnSpPr>
            <a:cxnSpLocks/>
          </p:cNvCxnSpPr>
          <p:nvPr/>
        </p:nvCxnSpPr>
        <p:spPr>
          <a:xfrm rot="10800000" flipV="1">
            <a:off x="10058401" y="3106882"/>
            <a:ext cx="326527" cy="177334"/>
          </a:xfrm>
          <a:prstGeom prst="curvedConnector3">
            <a:avLst>
              <a:gd name="adj1" fmla="val 881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连接符: 曲线 19">
            <a:extLst>
              <a:ext uri="{FF2B5EF4-FFF2-40B4-BE49-F238E27FC236}">
                <a16:creationId xmlns:a16="http://schemas.microsoft.com/office/drawing/2014/main" id="{7437D228-3990-4B46-A3BC-2F2BB627DA8C}"/>
              </a:ext>
            </a:extLst>
          </p:cNvPr>
          <p:cNvCxnSpPr>
            <a:cxnSpLocks/>
          </p:cNvCxnSpPr>
          <p:nvPr/>
        </p:nvCxnSpPr>
        <p:spPr>
          <a:xfrm rot="10800000" flipV="1">
            <a:off x="10058401" y="4211707"/>
            <a:ext cx="326527" cy="177334"/>
          </a:xfrm>
          <a:prstGeom prst="curvedConnector3">
            <a:avLst>
              <a:gd name="adj1" fmla="val 881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连接符: 曲线 20">
            <a:extLst>
              <a:ext uri="{FF2B5EF4-FFF2-40B4-BE49-F238E27FC236}">
                <a16:creationId xmlns:a16="http://schemas.microsoft.com/office/drawing/2014/main" id="{3630C758-9D45-4438-94D7-CB758C1E0C60}"/>
              </a:ext>
            </a:extLst>
          </p:cNvPr>
          <p:cNvCxnSpPr>
            <a:cxnSpLocks/>
          </p:cNvCxnSpPr>
          <p:nvPr/>
        </p:nvCxnSpPr>
        <p:spPr>
          <a:xfrm rot="10800000" flipV="1">
            <a:off x="10083592" y="5189031"/>
            <a:ext cx="326527" cy="177334"/>
          </a:xfrm>
          <a:prstGeom prst="curvedConnector3">
            <a:avLst>
              <a:gd name="adj1" fmla="val 8818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096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实验结果展示</a:t>
            </a:r>
          </a:p>
        </p:txBody>
      </p:sp>
      <mc:AlternateContent xmlns:mc="http://schemas.openxmlformats.org/markup-compatibility/2006" xmlns:a14="http://schemas.microsoft.com/office/drawing/2010/main">
        <mc:Choice Requires="a14">
          <p:sp>
            <p:nvSpPr>
              <p:cNvPr id="12" name="Rectangle 2">
                <a:extLst>
                  <a:ext uri="{FF2B5EF4-FFF2-40B4-BE49-F238E27FC236}">
                    <a16:creationId xmlns:a16="http://schemas.microsoft.com/office/drawing/2014/main" id="{47C52F6B-FCB7-42B0-AB3F-8F7FE0C351D0}"/>
                  </a:ext>
                </a:extLst>
              </p:cNvPr>
              <p:cNvSpPr>
                <a:spLocks noChangeArrowheads="1"/>
              </p:cNvSpPr>
              <p:nvPr/>
            </p:nvSpPr>
            <p:spPr bwMode="auto">
              <a:xfrm>
                <a:off x="3709449" y="1732756"/>
                <a:ext cx="4208139"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39713" algn="l"/>
                  </a:tabLst>
                  <a:defRPr>
                    <a:solidFill>
                      <a:schemeClr val="tx1"/>
                    </a:solidFill>
                    <a:latin typeface="Arial" panose="020B0604020202020204" pitchFamily="34" charset="0"/>
                  </a:defRPr>
                </a:lvl1pPr>
                <a:lvl2pPr eaLnBrk="0" fontAlgn="base" hangingPunct="0">
                  <a:spcBef>
                    <a:spcPct val="0"/>
                  </a:spcBef>
                  <a:spcAft>
                    <a:spcPct val="0"/>
                  </a:spcAft>
                  <a:tabLst>
                    <a:tab pos="239713" algn="l"/>
                  </a:tabLst>
                  <a:defRPr>
                    <a:solidFill>
                      <a:schemeClr val="tx1"/>
                    </a:solidFill>
                    <a:latin typeface="Arial" panose="020B0604020202020204" pitchFamily="34" charset="0"/>
                  </a:defRPr>
                </a:lvl2pPr>
                <a:lvl3pPr eaLnBrk="0" fontAlgn="base" hangingPunct="0">
                  <a:spcBef>
                    <a:spcPct val="0"/>
                  </a:spcBef>
                  <a:spcAft>
                    <a:spcPct val="0"/>
                  </a:spcAft>
                  <a:tabLst>
                    <a:tab pos="239713" algn="l"/>
                  </a:tabLst>
                  <a:defRPr>
                    <a:solidFill>
                      <a:schemeClr val="tx1"/>
                    </a:solidFill>
                    <a:latin typeface="Arial" panose="020B0604020202020204" pitchFamily="34" charset="0"/>
                  </a:defRPr>
                </a:lvl3pPr>
                <a:lvl4pPr eaLnBrk="0" fontAlgn="base" hangingPunct="0">
                  <a:spcBef>
                    <a:spcPct val="0"/>
                  </a:spcBef>
                  <a:spcAft>
                    <a:spcPct val="0"/>
                  </a:spcAft>
                  <a:tabLst>
                    <a:tab pos="239713" algn="l"/>
                  </a:tabLst>
                  <a:defRPr>
                    <a:solidFill>
                      <a:schemeClr val="tx1"/>
                    </a:solidFill>
                    <a:latin typeface="Arial" panose="020B0604020202020204" pitchFamily="34" charset="0"/>
                  </a:defRPr>
                </a:lvl4pPr>
                <a:lvl5pPr eaLnBrk="0" fontAlgn="base" hangingPunct="0">
                  <a:spcBef>
                    <a:spcPct val="0"/>
                  </a:spcBef>
                  <a:spcAft>
                    <a:spcPct val="0"/>
                  </a:spcAft>
                  <a:tabLst>
                    <a:tab pos="239713" algn="l"/>
                  </a:tabLst>
                  <a:defRPr>
                    <a:solidFill>
                      <a:schemeClr val="tx1"/>
                    </a:solidFill>
                    <a:latin typeface="Arial" panose="020B0604020202020204" pitchFamily="34" charset="0"/>
                  </a:defRPr>
                </a:lvl5pPr>
                <a:lvl6pPr eaLnBrk="0" fontAlgn="base" hangingPunct="0">
                  <a:spcBef>
                    <a:spcPct val="0"/>
                  </a:spcBef>
                  <a:spcAft>
                    <a:spcPct val="0"/>
                  </a:spcAft>
                  <a:tabLst>
                    <a:tab pos="239713" algn="l"/>
                  </a:tabLst>
                  <a:defRPr>
                    <a:solidFill>
                      <a:schemeClr val="tx1"/>
                    </a:solidFill>
                    <a:latin typeface="Arial" panose="020B0604020202020204" pitchFamily="34" charset="0"/>
                  </a:defRPr>
                </a:lvl6pPr>
                <a:lvl7pPr eaLnBrk="0" fontAlgn="base" hangingPunct="0">
                  <a:spcBef>
                    <a:spcPct val="0"/>
                  </a:spcBef>
                  <a:spcAft>
                    <a:spcPct val="0"/>
                  </a:spcAft>
                  <a:tabLst>
                    <a:tab pos="239713" algn="l"/>
                  </a:tabLst>
                  <a:defRPr>
                    <a:solidFill>
                      <a:schemeClr val="tx1"/>
                    </a:solidFill>
                    <a:latin typeface="Arial" panose="020B0604020202020204" pitchFamily="34" charset="0"/>
                  </a:defRPr>
                </a:lvl7pPr>
                <a:lvl8pPr eaLnBrk="0" fontAlgn="base" hangingPunct="0">
                  <a:spcBef>
                    <a:spcPct val="0"/>
                  </a:spcBef>
                  <a:spcAft>
                    <a:spcPct val="0"/>
                  </a:spcAft>
                  <a:tabLst>
                    <a:tab pos="239713" algn="l"/>
                  </a:tabLst>
                  <a:defRPr>
                    <a:solidFill>
                      <a:schemeClr val="tx1"/>
                    </a:solidFill>
                    <a:latin typeface="Arial" panose="020B0604020202020204" pitchFamily="34" charset="0"/>
                  </a:defRPr>
                </a:lvl8pPr>
                <a:lvl9pPr eaLnBrk="0" fontAlgn="base" hangingPunct="0">
                  <a:spcBef>
                    <a:spcPct val="0"/>
                  </a:spcBef>
                  <a:spcAft>
                    <a:spcPct val="0"/>
                  </a:spcAft>
                  <a:tabLst>
                    <a:tab pos="239713" algn="l"/>
                  </a:tabLst>
                  <a:defRPr>
                    <a:solidFill>
                      <a:schemeClr val="tx1"/>
                    </a:solidFill>
                    <a:latin typeface="Arial" panose="020B0604020202020204" pitchFamily="34" charset="0"/>
                  </a:defRPr>
                </a:lvl9pPr>
              </a:lstStyle>
              <a:p>
                <a:pPr lvl="0" indent="304800" algn="ctr"/>
                <a:r>
                  <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在</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𝑺</m:t>
                        </m:r>
                      </m:e>
                      <m:sub>
                        <m:r>
                          <a:rPr lang="en-US" altLang="zh-CN" b="1" i="1">
                            <a:latin typeface="Cambria Math" panose="02040503050406030204" pitchFamily="18" charset="0"/>
                          </a:rPr>
                          <m:t>𝑨</m:t>
                        </m:r>
                      </m:sub>
                    </m:sSub>
                  </m:oMath>
                </a14:m>
                <a:r>
                  <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算法集条件下二维函数的</a:t>
                </a:r>
                <a:r>
                  <a:rPr kumimoji="0" lang="en-US" altLang="zh-CN" b="0" i="0" u="none" strike="noStrike" cap="none" normalizeH="0" baseline="0" dirty="0">
                    <a:ln>
                      <a:noFill/>
                    </a:ln>
                    <a:solidFill>
                      <a:schemeClr val="accent1"/>
                    </a:solidFill>
                    <a:effectLst/>
                    <a:latin typeface="宋体" panose="02010600030101010101" pitchFamily="2" charset="-122"/>
                    <a:ea typeface="宋体" panose="02010600030101010101" pitchFamily="2" charset="-122"/>
                    <a:cs typeface="Times New Roman" panose="02020603050405020304" pitchFamily="18" charset="0"/>
                  </a:rPr>
                  <a:t>UD</a:t>
                </a:r>
                <a:r>
                  <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问题</a:t>
                </a:r>
                <a:endParaRPr kumimoji="0" lang="zh-CN" altLang="en-US" sz="800" b="0" i="0" u="none" strike="noStrike" cap="none" normalizeH="0" baseline="0" dirty="0">
                  <a:ln>
                    <a:noFill/>
                  </a:ln>
                  <a:solidFill>
                    <a:schemeClr val="tx1"/>
                  </a:solidFill>
                  <a:effectLst/>
                </a:endParaRPr>
              </a:p>
            </p:txBody>
          </p:sp>
        </mc:Choice>
        <mc:Fallback xmlns="">
          <p:sp>
            <p:nvSpPr>
              <p:cNvPr id="12" name="Rectangle 2">
                <a:extLst>
                  <a:ext uri="{FF2B5EF4-FFF2-40B4-BE49-F238E27FC236}">
                    <a16:creationId xmlns:a16="http://schemas.microsoft.com/office/drawing/2014/main" id="{47C52F6B-FCB7-42B0-AB3F-8F7FE0C351D0}"/>
                  </a:ext>
                </a:extLst>
              </p:cNvPr>
              <p:cNvSpPr>
                <a:spLocks noRot="1" noChangeAspect="1" noMove="1" noResize="1" noEditPoints="1" noAdjustHandles="1" noChangeArrowheads="1" noChangeShapeType="1" noTextEdit="1"/>
              </p:cNvSpPr>
              <p:nvPr/>
            </p:nvSpPr>
            <p:spPr bwMode="auto">
              <a:xfrm>
                <a:off x="3709449" y="1732756"/>
                <a:ext cx="4208139" cy="369332"/>
              </a:xfrm>
              <a:prstGeom prst="rect">
                <a:avLst/>
              </a:prstGeom>
              <a:blipFill>
                <a:blip r:embed="rId3"/>
                <a:stretch>
                  <a:fillRect t="-11475" r="-870" b="-2295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ED2D2E65-8717-4B6D-B663-F0C87CFEDDE2}"/>
                  </a:ext>
                </a:extLst>
              </p:cNvPr>
              <p:cNvGraphicFramePr>
                <a:graphicFrameLocks noGrp="1"/>
              </p:cNvGraphicFramePr>
              <p:nvPr>
                <p:extLst>
                  <p:ext uri="{D42A27DB-BD31-4B8C-83A1-F6EECF244321}">
                    <p14:modId xmlns:p14="http://schemas.microsoft.com/office/powerpoint/2010/main" val="1985661271"/>
                  </p:ext>
                </p:extLst>
              </p:nvPr>
            </p:nvGraphicFramePr>
            <p:xfrm>
              <a:off x="1183519" y="2211572"/>
              <a:ext cx="9824961" cy="3523282"/>
            </p:xfrm>
            <a:graphic>
              <a:graphicData uri="http://schemas.openxmlformats.org/drawingml/2006/table">
                <a:tbl>
                  <a:tblPr firstRow="1" firstCol="1" bandRow="1"/>
                  <a:tblGrid>
                    <a:gridCol w="1499201">
                      <a:extLst>
                        <a:ext uri="{9D8B030D-6E8A-4147-A177-3AD203B41FA5}">
                          <a16:colId xmlns:a16="http://schemas.microsoft.com/office/drawing/2014/main" val="1783600241"/>
                        </a:ext>
                      </a:extLst>
                    </a:gridCol>
                    <a:gridCol w="5979469">
                      <a:extLst>
                        <a:ext uri="{9D8B030D-6E8A-4147-A177-3AD203B41FA5}">
                          <a16:colId xmlns:a16="http://schemas.microsoft.com/office/drawing/2014/main" val="659076430"/>
                        </a:ext>
                      </a:extLst>
                    </a:gridCol>
                    <a:gridCol w="2346291">
                      <a:extLst>
                        <a:ext uri="{9D8B030D-6E8A-4147-A177-3AD203B41FA5}">
                          <a16:colId xmlns:a16="http://schemas.microsoft.com/office/drawing/2014/main" val="1724474883"/>
                        </a:ext>
                      </a:extLst>
                    </a:gridCol>
                  </a:tblGrid>
                  <a:tr h="627321">
                    <a:tc>
                      <a:txBody>
                        <a:bodyPr/>
                        <a:lstStyle/>
                        <a:p>
                          <a:pPr algn="ctr">
                            <a:lnSpc>
                              <a:spcPct val="125000"/>
                            </a:lnSpc>
                            <a:spcAft>
                              <a:spcPts val="0"/>
                            </a:spcAft>
                            <a:tabLst>
                              <a:tab pos="239395" algn="l"/>
                            </a:tabLst>
                          </a:pPr>
                          <a:r>
                            <a:rPr lang="zh-CN" sz="1800">
                              <a:effectLst/>
                              <a:latin typeface="Times New Roman" panose="02020603050405020304" pitchFamily="18" charset="0"/>
                              <a:ea typeface="宋体" panose="02010600030101010101" pitchFamily="2" charset="-122"/>
                            </a:rPr>
                            <a:t>问题类型</a:t>
                          </a:r>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tabLst>
                              <a:tab pos="239395" algn="l"/>
                            </a:tabLst>
                          </a:pPr>
                          <a:r>
                            <a:rPr lang="zh-CN" sz="1800" dirty="0">
                              <a:effectLst/>
                              <a:latin typeface="Times New Roman" panose="02020603050405020304" pitchFamily="18" charset="0"/>
                              <a:ea typeface="宋体" panose="02010600030101010101" pitchFamily="2" charset="-122"/>
                            </a:rPr>
                            <a:t>目标函数表达式（遗传编程种群最优解）</a:t>
                          </a:r>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tabLst>
                              <a:tab pos="239395" algn="l"/>
                            </a:tabLst>
                          </a:pPr>
                          <a:r>
                            <a:rPr lang="zh-CN" sz="1800" dirty="0">
                              <a:effectLst/>
                              <a:latin typeface="Times New Roman" panose="02020603050405020304" pitchFamily="18" charset="0"/>
                              <a:ea typeface="宋体" panose="02010600030101010101" pitchFamily="2" charset="-122"/>
                            </a:rPr>
                            <a:t>目标函数性能指标</a:t>
                          </a:r>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3297410"/>
                      </a:ext>
                    </a:extLst>
                  </a:tr>
                  <a:tr h="237490">
                    <a:tc>
                      <a:txBody>
                        <a:bodyPr/>
                        <a:lstStyle/>
                        <a:p>
                          <a:pPr algn="ctr">
                            <a:lnSpc>
                              <a:spcPct val="125000"/>
                            </a:lnSpc>
                            <a:spcAft>
                              <a:spcPts val="0"/>
                            </a:spcAft>
                            <a:tabLst>
                              <a:tab pos="239395" algn="l"/>
                            </a:tabLst>
                          </a:pPr>
                          <a:r>
                            <a:rPr lang="en-US" sz="1800">
                              <a:effectLst/>
                              <a:latin typeface="Times New Roman" panose="02020603050405020304" pitchFamily="18" charset="0"/>
                              <a:ea typeface="宋体" panose="02010600030101010101" pitchFamily="2" charset="-122"/>
                            </a:rPr>
                            <a:t>UD(DE)</a:t>
                          </a:r>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25000"/>
                            </a:lnSpc>
                            <a:spcAft>
                              <a:spcPts val="0"/>
                            </a:spcAft>
                            <a:tabLst>
                              <a:tab pos="239395" algn="l"/>
                            </a:tabLst>
                          </a:pPr>
                          <a14:m>
                            <m:oMath xmlns:m="http://schemas.openxmlformats.org/officeDocument/2006/math">
                              <m:r>
                                <a:rPr lang="en-US" sz="1800" i="1">
                                  <a:effectLst/>
                                  <a:latin typeface="Cambria Math" panose="02040503050406030204" pitchFamily="18" charset="0"/>
                                  <a:ea typeface="宋体" panose="02010600030101010101" pitchFamily="2" charset="-122"/>
                                </a:rPr>
                                <m:t>𝑦</m:t>
                              </m:r>
                              <m:r>
                                <a:rPr lang="en-US" sz="1800" i="1">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log</m:t>
                              </m:r>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abs</m:t>
                              </m:r>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cos</m:t>
                              </m:r>
                              <m:r>
                                <a:rPr lang="en-US" sz="1800">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2</m:t>
                                  </m:r>
                                </m:sub>
                              </m:sSub>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sin</m:t>
                              </m:r>
                              <m:r>
                                <a:rPr lang="en-US" sz="1800">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2</m:t>
                                  </m:r>
                                </m:sub>
                              </m:sSub>
                              <m:r>
                                <a:rPr lang="en-US" sz="1800" i="1">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2</m:t>
                                  </m:r>
                                </m:sub>
                              </m:sSub>
                              <m:r>
                                <a:rPr lang="en-US" sz="1800">
                                  <a:effectLst/>
                                  <a:latin typeface="Cambria Math" panose="02040503050406030204" pitchFamily="18" charset="0"/>
                                  <a:ea typeface="宋体" panose="02010600030101010101" pitchFamily="2" charset="-122"/>
                                </a:rPr>
                                <m:t>)+0.4652))×</m:t>
                              </m:r>
                              <m:r>
                                <m:rPr>
                                  <m:sty m:val="p"/>
                                </m:rPr>
                                <a:rPr lang="en-US" sz="1800">
                                  <a:effectLst/>
                                  <a:latin typeface="Cambria Math" panose="02040503050406030204" pitchFamily="18" charset="0"/>
                                  <a:ea typeface="宋体" panose="02010600030101010101" pitchFamily="2" charset="-122"/>
                                </a:rPr>
                                <m:t>sin</m:t>
                              </m:r>
                              <m:r>
                                <a:rPr lang="en-US" sz="1800">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2</m:t>
                                  </m:r>
                                </m:sub>
                              </m:sSub>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log</m:t>
                              </m:r>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abs</m:t>
                              </m:r>
                              <m:r>
                                <a:rPr lang="en-US" sz="1800">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m:rPr>
                                      <m:sty m:val="p"/>
                                    </m:rPr>
                                    <a:rPr lang="en-US" sz="1800">
                                      <a:effectLst/>
                                      <a:latin typeface="Cambria Math" panose="02040503050406030204" pitchFamily="18" charset="0"/>
                                      <a:ea typeface="宋体" panose="02010600030101010101" pitchFamily="2" charset="-122"/>
                                    </a:rPr>
                                    <m:t>X</m:t>
                                  </m:r>
                                </m:e>
                                <m:sub>
                                  <m:r>
                                    <a:rPr lang="en-US" sz="1800">
                                      <a:effectLst/>
                                      <a:latin typeface="Cambria Math" panose="02040503050406030204" pitchFamily="18" charset="0"/>
                                      <a:ea typeface="宋体" panose="02010600030101010101" pitchFamily="2" charset="-122"/>
                                    </a:rPr>
                                    <m:t>2</m:t>
                                  </m:r>
                                </m:sub>
                              </m:sSub>
                              <m:r>
                                <a:rPr lang="en-US" sz="1800">
                                  <a:effectLst/>
                                  <a:latin typeface="Cambria Math" panose="02040503050406030204" pitchFamily="18" charset="0"/>
                                  <a:ea typeface="宋体" panose="02010600030101010101" pitchFamily="2" charset="-122"/>
                                </a:rPr>
                                <m:t>)+1)×(</m:t>
                              </m:r>
                              <m:r>
                                <m:rPr>
                                  <m:sty m:val="p"/>
                                </m:rPr>
                                <a:rPr lang="en-US" sz="1800">
                                  <a:effectLst/>
                                  <a:latin typeface="Cambria Math" panose="02040503050406030204" pitchFamily="18" charset="0"/>
                                  <a:ea typeface="宋体" panose="02010600030101010101" pitchFamily="2" charset="-122"/>
                                </a:rPr>
                                <m:t>log</m:t>
                              </m:r>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abs</m:t>
                              </m:r>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cos</m:t>
                              </m:r>
                              <m:r>
                                <a:rPr lang="en-US" sz="1800">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m:rPr>
                                      <m:sty m:val="p"/>
                                    </m:rPr>
                                    <a:rPr lang="en-US" sz="1800">
                                      <a:effectLst/>
                                      <a:latin typeface="Cambria Math" panose="02040503050406030204" pitchFamily="18" charset="0"/>
                                      <a:ea typeface="宋体" panose="02010600030101010101" pitchFamily="2" charset="-122"/>
                                    </a:rPr>
                                    <m:t>X</m:t>
                                  </m:r>
                                </m:e>
                                <m:sub>
                                  <m:r>
                                    <a:rPr lang="en-US" sz="1800">
                                      <a:effectLst/>
                                      <a:latin typeface="Cambria Math" panose="02040503050406030204" pitchFamily="18" charset="0"/>
                                      <a:ea typeface="宋体" panose="02010600030101010101" pitchFamily="2" charset="-122"/>
                                    </a:rPr>
                                    <m:t>2</m:t>
                                  </m:r>
                                </m:sub>
                              </m:sSub>
                              <m:r>
                                <a:rPr lang="en-US" sz="1800">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m:rPr>
                                      <m:sty m:val="p"/>
                                    </m:rPr>
                                    <a:rPr lang="en-US" sz="1800">
                                      <a:effectLst/>
                                      <a:latin typeface="Cambria Math" panose="02040503050406030204" pitchFamily="18" charset="0"/>
                                      <a:ea typeface="宋体" panose="02010600030101010101" pitchFamily="2" charset="-122"/>
                                    </a:rPr>
                                    <m:t>X</m:t>
                                  </m:r>
                                </m:e>
                                <m:sub>
                                  <m:r>
                                    <a:rPr lang="en-US" sz="1800">
                                      <a:effectLst/>
                                      <a:latin typeface="Cambria Math" panose="02040503050406030204" pitchFamily="18" charset="0"/>
                                      <a:ea typeface="宋体" panose="02010600030101010101" pitchFamily="2" charset="-122"/>
                                    </a:rPr>
                                    <m:t>1</m:t>
                                  </m:r>
                                </m:sub>
                              </m:sSub>
                              <m:r>
                                <a:rPr lang="en-US" sz="1800">
                                  <a:effectLst/>
                                  <a:latin typeface="Cambria Math" panose="02040503050406030204" pitchFamily="18" charset="0"/>
                                  <a:ea typeface="宋体" panose="02010600030101010101" pitchFamily="2" charset="-122"/>
                                </a:rPr>
                                <m:t>))+1)×</m:t>
                              </m:r>
                              <m:r>
                                <m:rPr>
                                  <m:sty m:val="p"/>
                                </m:rPr>
                                <a:rPr lang="en-US" sz="1800">
                                  <a:effectLst/>
                                  <a:latin typeface="Cambria Math" panose="02040503050406030204" pitchFamily="18" charset="0"/>
                                  <a:ea typeface="宋体" panose="02010600030101010101" pitchFamily="2" charset="-122"/>
                                </a:rPr>
                                <m:t>sin</m:t>
                              </m:r>
                              <m:r>
                                <a:rPr lang="en-US" sz="1800">
                                  <a:effectLst/>
                                  <a:latin typeface="Cambria Math" panose="02040503050406030204" pitchFamily="18" charset="0"/>
                                  <a:ea typeface="宋体" panose="02010600030101010101" pitchFamily="2" charset="-122"/>
                                </a:rPr>
                                <m:t>(2.1511))))+</m:t>
                              </m:r>
                              <m:r>
                                <m:rPr>
                                  <m:sty m:val="p"/>
                                </m:rPr>
                                <a:rPr lang="en-US" sz="1800">
                                  <a:effectLst/>
                                  <a:latin typeface="Cambria Math" panose="02040503050406030204" pitchFamily="18" charset="0"/>
                                  <a:ea typeface="宋体" panose="02010600030101010101" pitchFamily="2" charset="-122"/>
                                </a:rPr>
                                <m:t>sin</m:t>
                              </m:r>
                              <m:r>
                                <a:rPr lang="en-US" sz="1800">
                                  <a:effectLst/>
                                  <a:latin typeface="Cambria Math" panose="02040503050406030204" pitchFamily="18" charset="0"/>
                                  <a:ea typeface="宋体" panose="02010600030101010101" pitchFamily="2" charset="-122"/>
                                </a:rPr>
                                <m:t>(</m:t>
                              </m:r>
                              <m:r>
                                <a:rPr lang="en-US" sz="1800" i="1">
                                  <a:effectLst/>
                                  <a:latin typeface="Cambria Math" panose="02040503050406030204" pitchFamily="18" charset="0"/>
                                  <a:ea typeface="宋体" panose="02010600030101010101" pitchFamily="2" charset="-122"/>
                                </a:rPr>
                                <m:t>−</m:t>
                              </m:r>
                              <m:r>
                                <a:rPr lang="en-US" sz="1800">
                                  <a:effectLst/>
                                  <a:latin typeface="Cambria Math" panose="02040503050406030204" pitchFamily="18" charset="0"/>
                                  <a:ea typeface="宋体" panose="02010600030101010101" pitchFamily="2" charset="-122"/>
                                </a:rPr>
                                <m:t>2.8648)))+1)</m:t>
                              </m:r>
                            </m:oMath>
                          </a14:m>
                          <a:r>
                            <a:rPr lang="en-US" sz="1800">
                              <a:effectLst/>
                              <a:latin typeface="Times New Roman" panose="02020603050405020304" pitchFamily="18" charset="0"/>
                              <a:ea typeface="宋体" panose="02010600030101010101" pitchFamily="2" charset="-122"/>
                            </a:rPr>
                            <a:t> </a:t>
                          </a:r>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25000"/>
                            </a:lnSpc>
                            <a:spcAft>
                              <a:spcPts val="0"/>
                            </a:spcAft>
                            <a:tabLst>
                              <a:tab pos="239395" algn="l"/>
                            </a:tabLs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ea typeface="宋体" panose="02010600030101010101" pitchFamily="2" charset="-122"/>
                                  </a:rPr>
                                  <m:t>6.0460</m:t>
                                </m:r>
                                <m:r>
                                  <a:rPr lang="zh-CN" sz="1800" i="1">
                                    <a:effectLst/>
                                    <a:latin typeface="Cambria Math" panose="02040503050406030204" pitchFamily="18" charset="0"/>
                                    <a:ea typeface="宋体" panose="02010600030101010101" pitchFamily="2" charset="-122"/>
                                  </a:rPr>
                                  <m:t>×</m:t>
                                </m:r>
                                <m:sSup>
                                  <m:sSupPr>
                                    <m:ctrlPr>
                                      <a:rPr lang="zh-CN" sz="1800" i="1">
                                        <a:effectLst/>
                                        <a:latin typeface="Cambria Math" panose="02040503050406030204" pitchFamily="18" charset="0"/>
                                        <a:ea typeface="Cambria Math" panose="02040503050406030204" pitchFamily="18" charset="0"/>
                                      </a:rPr>
                                    </m:ctrlPr>
                                  </m:sSupPr>
                                  <m:e>
                                    <m:r>
                                      <a:rPr lang="en-US" sz="1800" i="1">
                                        <a:effectLst/>
                                        <a:latin typeface="Cambria Math" panose="02040503050406030204" pitchFamily="18" charset="0"/>
                                        <a:ea typeface="宋体" panose="02010600030101010101" pitchFamily="2" charset="-122"/>
                                      </a:rPr>
                                      <m:t>10</m:t>
                                    </m:r>
                                  </m:e>
                                  <m:sup>
                                    <m:r>
                                      <a:rPr lang="en-US" sz="1800" i="1">
                                        <a:effectLst/>
                                        <a:latin typeface="Cambria Math" panose="02040503050406030204" pitchFamily="18" charset="0"/>
                                        <a:ea typeface="宋体" panose="02010600030101010101" pitchFamily="2" charset="-122"/>
                                      </a:rPr>
                                      <m:t>1</m:t>
                                    </m:r>
                                  </m:sup>
                                </m:sSup>
                              </m:oMath>
                            </m:oMathPara>
                          </a14:m>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53494677"/>
                      </a:ext>
                    </a:extLst>
                  </a:tr>
                  <a:tr h="237490">
                    <a:tc>
                      <a:txBody>
                        <a:bodyPr/>
                        <a:lstStyle/>
                        <a:p>
                          <a:pPr algn="ctr">
                            <a:lnSpc>
                              <a:spcPct val="125000"/>
                            </a:lnSpc>
                            <a:spcAft>
                              <a:spcPts val="0"/>
                            </a:spcAft>
                            <a:tabLst>
                              <a:tab pos="239395" algn="l"/>
                            </a:tabLst>
                          </a:pPr>
                          <a:r>
                            <a:rPr lang="en-US" sz="1800">
                              <a:effectLst/>
                              <a:latin typeface="Times New Roman" panose="02020603050405020304" pitchFamily="18" charset="0"/>
                              <a:ea typeface="宋体" panose="02010600030101010101" pitchFamily="2" charset="-122"/>
                            </a:rPr>
                            <a:t>UD(GA)</a:t>
                          </a:r>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ct val="125000"/>
                            </a:lnSpc>
                            <a:spcAft>
                              <a:spcPts val="0"/>
                            </a:spcAft>
                            <a:tabLst>
                              <a:tab pos="239395" algn="l"/>
                            </a:tabLst>
                          </a:pPr>
                          <a14:m>
                            <m:oMath xmlns:m="http://schemas.openxmlformats.org/officeDocument/2006/math">
                              <m:r>
                                <a:rPr lang="en-US" sz="1800" i="1">
                                  <a:effectLst/>
                                  <a:latin typeface="Cambria Math" panose="02040503050406030204" pitchFamily="18" charset="0"/>
                                  <a:ea typeface="宋体" panose="02010600030101010101" pitchFamily="2" charset="-122"/>
                                </a:rPr>
                                <m:t>𝑦</m:t>
                              </m:r>
                              <m:r>
                                <a:rPr lang="en-US" sz="1800" i="1">
                                  <a:effectLst/>
                                  <a:latin typeface="Cambria Math" panose="02040503050406030204" pitchFamily="18" charset="0"/>
                                  <a:ea typeface="宋体" panose="02010600030101010101" pitchFamily="2" charset="-122"/>
                                </a:rPr>
                                <m:t>=</m:t>
                              </m:r>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log</m:t>
                              </m:r>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abs</m:t>
                              </m:r>
                              <m:r>
                                <a:rPr lang="en-US" sz="1800">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2</m:t>
                                  </m:r>
                                </m:sub>
                              </m:sSub>
                              <m:r>
                                <a:rPr lang="en-US" sz="1800" i="1">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1</m:t>
                                  </m:r>
                                </m:sub>
                              </m:sSub>
                              <m:r>
                                <a:rPr lang="en-US" sz="1800" i="1">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1</m:t>
                                  </m:r>
                                </m:sub>
                              </m:sSub>
                              <m:r>
                                <a:rPr lang="en-US" sz="1800">
                                  <a:effectLst/>
                                  <a:latin typeface="Cambria Math" panose="02040503050406030204" pitchFamily="18" charset="0"/>
                                  <a:ea typeface="宋体" panose="02010600030101010101" pitchFamily="2" charset="-122"/>
                                </a:rPr>
                                <m:t>)))+1)+</m:t>
                              </m:r>
                              <m:r>
                                <m:rPr>
                                  <m:sty m:val="p"/>
                                </m:rPr>
                                <a:rPr lang="en-US" sz="1800">
                                  <a:effectLst/>
                                  <a:latin typeface="Cambria Math" panose="02040503050406030204" pitchFamily="18" charset="0"/>
                                  <a:ea typeface="宋体" panose="02010600030101010101" pitchFamily="2" charset="-122"/>
                                </a:rPr>
                                <m:t>log</m:t>
                              </m:r>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abs</m:t>
                              </m:r>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cos</m:t>
                              </m:r>
                              <m:r>
                                <a:rPr lang="en-US" sz="1800" i="1">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1</m:t>
                                  </m:r>
                                </m:sub>
                              </m:sSub>
                              <m:r>
                                <a:rPr lang="en-US" sz="1800">
                                  <a:effectLst/>
                                  <a:latin typeface="Cambria Math" panose="02040503050406030204" pitchFamily="18" charset="0"/>
                                  <a:ea typeface="宋体" panose="02010600030101010101" pitchFamily="2" charset="-122"/>
                                </a:rPr>
                                <m:t>))+1))+</m:t>
                              </m:r>
                              <m:r>
                                <m:rPr>
                                  <m:sty m:val="p"/>
                                </m:rPr>
                                <a:rPr lang="en-US" sz="1800">
                                  <a:effectLst/>
                                  <a:latin typeface="Cambria Math" panose="02040503050406030204" pitchFamily="18" charset="0"/>
                                  <a:ea typeface="宋体" panose="02010600030101010101" pitchFamily="2" charset="-122"/>
                                </a:rPr>
                                <m:t>log</m:t>
                              </m:r>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abs</m:t>
                              </m:r>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cos</m:t>
                              </m:r>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cos</m:t>
                              </m:r>
                              <m:r>
                                <a:rPr lang="en-US" sz="1800">
                                  <a:effectLst/>
                                  <a:latin typeface="Cambria Math" panose="02040503050406030204" pitchFamily="18" charset="0"/>
                                  <a:ea typeface="宋体" panose="02010600030101010101" pitchFamily="2" charset="-122"/>
                                </a:rPr>
                                <m:t>((2.9009))+</m:t>
                              </m:r>
                              <m:r>
                                <m:rPr>
                                  <m:sty m:val="p"/>
                                </m:rPr>
                                <a:rPr lang="en-US" sz="1800">
                                  <a:effectLst/>
                                  <a:latin typeface="Cambria Math" panose="02040503050406030204" pitchFamily="18" charset="0"/>
                                  <a:ea typeface="宋体" panose="02010600030101010101" pitchFamily="2" charset="-122"/>
                                </a:rPr>
                                <m:t>cos</m:t>
                              </m:r>
                              <m:r>
                                <a:rPr lang="en-US" sz="1800">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1</m:t>
                                  </m:r>
                                </m:sub>
                              </m:sSub>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sin</m:t>
                              </m:r>
                              <m:r>
                                <a:rPr lang="en-US" sz="1800" i="1">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2</m:t>
                                  </m:r>
                                </m:sub>
                              </m:sSub>
                              <m:r>
                                <a:rPr lang="en-US" sz="1800">
                                  <a:effectLst/>
                                  <a:latin typeface="Cambria Math" panose="02040503050406030204" pitchFamily="18" charset="0"/>
                                  <a:ea typeface="宋体" panose="02010600030101010101" pitchFamily="2" charset="-122"/>
                                </a:rPr>
                                <m:t>)))+1))</m:t>
                              </m:r>
                            </m:oMath>
                          </a14:m>
                          <a:r>
                            <a:rPr lang="en-US" sz="1800" dirty="0">
                              <a:effectLst/>
                              <a:latin typeface="Times New Roman" panose="02020603050405020304" pitchFamily="18" charset="0"/>
                              <a:ea typeface="宋体" panose="02010600030101010101" pitchFamily="2" charset="-122"/>
                            </a:rPr>
                            <a:t> </a:t>
                          </a:r>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ct val="125000"/>
                            </a:lnSpc>
                            <a:spcAft>
                              <a:spcPts val="0"/>
                            </a:spcAft>
                            <a:tabLst>
                              <a:tab pos="239395" algn="l"/>
                            </a:tabLs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ea typeface="宋体" panose="02010600030101010101" pitchFamily="2" charset="-122"/>
                                  </a:rPr>
                                  <m:t>2.1012</m:t>
                                </m:r>
                                <m:r>
                                  <a:rPr lang="zh-CN" sz="1800" i="1">
                                    <a:effectLst/>
                                    <a:latin typeface="Cambria Math" panose="02040503050406030204" pitchFamily="18" charset="0"/>
                                    <a:ea typeface="宋体" panose="02010600030101010101" pitchFamily="2" charset="-122"/>
                                  </a:rPr>
                                  <m:t>×</m:t>
                                </m:r>
                                <m:sSup>
                                  <m:sSupPr>
                                    <m:ctrlPr>
                                      <a:rPr lang="zh-CN" sz="1800" i="1">
                                        <a:effectLst/>
                                        <a:latin typeface="Cambria Math" panose="02040503050406030204" pitchFamily="18" charset="0"/>
                                        <a:ea typeface="Cambria Math" panose="02040503050406030204" pitchFamily="18" charset="0"/>
                                      </a:rPr>
                                    </m:ctrlPr>
                                  </m:sSupPr>
                                  <m:e>
                                    <m:r>
                                      <a:rPr lang="en-US" sz="1800" i="1">
                                        <a:effectLst/>
                                        <a:latin typeface="Cambria Math" panose="02040503050406030204" pitchFamily="18" charset="0"/>
                                        <a:ea typeface="宋体" panose="02010600030101010101" pitchFamily="2" charset="-122"/>
                                      </a:rPr>
                                      <m:t>10</m:t>
                                    </m:r>
                                  </m:e>
                                  <m:sup>
                                    <m:r>
                                      <a:rPr lang="en-US" sz="1800" i="1">
                                        <a:effectLst/>
                                        <a:latin typeface="Cambria Math" panose="02040503050406030204" pitchFamily="18" charset="0"/>
                                        <a:ea typeface="宋体" panose="02010600030101010101" pitchFamily="2" charset="-122"/>
                                      </a:rPr>
                                      <m:t>2</m:t>
                                    </m:r>
                                  </m:sup>
                                </m:sSup>
                              </m:oMath>
                            </m:oMathPara>
                          </a14:m>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1523025037"/>
                      </a:ext>
                    </a:extLst>
                  </a:tr>
                  <a:tr h="934319">
                    <a:tc>
                      <a:txBody>
                        <a:bodyPr/>
                        <a:lstStyle/>
                        <a:p>
                          <a:pPr algn="ctr">
                            <a:lnSpc>
                              <a:spcPct val="125000"/>
                            </a:lnSpc>
                            <a:spcAft>
                              <a:spcPts val="0"/>
                            </a:spcAft>
                            <a:tabLst>
                              <a:tab pos="239395" algn="l"/>
                            </a:tabLst>
                          </a:pPr>
                          <a:r>
                            <a:rPr lang="en-US" sz="1800">
                              <a:effectLst/>
                              <a:latin typeface="Times New Roman" panose="02020603050405020304" pitchFamily="18" charset="0"/>
                              <a:ea typeface="宋体" panose="02010600030101010101" pitchFamily="2" charset="-122"/>
                            </a:rPr>
                            <a:t>UD(PSO)</a:t>
                          </a:r>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tabLst>
                              <a:tab pos="239395" algn="l"/>
                            </a:tabLst>
                          </a:pPr>
                          <a14:m>
                            <m:oMath xmlns:m="http://schemas.openxmlformats.org/officeDocument/2006/math">
                              <m:r>
                                <a:rPr lang="en-US" sz="1800" i="1">
                                  <a:effectLst/>
                                  <a:latin typeface="Cambria Math" panose="02040503050406030204" pitchFamily="18" charset="0"/>
                                  <a:ea typeface="宋体" panose="02010600030101010101" pitchFamily="2" charset="-122"/>
                                </a:rPr>
                                <m:t>𝑦</m:t>
                              </m:r>
                              <m:r>
                                <a:rPr lang="en-US" sz="1800" i="1">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sin</m:t>
                              </m:r>
                              <m:r>
                                <a:rPr lang="en-US" sz="1800">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2</m:t>
                                  </m:r>
                                </m:sub>
                              </m:sSub>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sin</m:t>
                              </m:r>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log</m:t>
                              </m:r>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abs</m:t>
                              </m:r>
                              <m:r>
                                <a:rPr lang="en-US" sz="1800">
                                  <a:effectLst/>
                                  <a:latin typeface="Cambria Math" panose="02040503050406030204" pitchFamily="18" charset="0"/>
                                  <a:ea typeface="宋体" panose="02010600030101010101" pitchFamily="2" charset="-122"/>
                                </a:rPr>
                                <m:t>(((</m:t>
                              </m:r>
                              <m:r>
                                <m:rPr>
                                  <m:sty m:val="p"/>
                                </m:rPr>
                                <a:rPr lang="en-US" sz="1800">
                                  <a:effectLst/>
                                  <a:latin typeface="Cambria Math" panose="02040503050406030204" pitchFamily="18" charset="0"/>
                                  <a:ea typeface="宋体" panose="02010600030101010101" pitchFamily="2" charset="-122"/>
                                </a:rPr>
                                <m:t>sin</m:t>
                              </m:r>
                              <m:r>
                                <a:rPr lang="en-US" sz="1800">
                                  <a:effectLst/>
                                  <a:latin typeface="Cambria Math" panose="02040503050406030204" pitchFamily="18" charset="0"/>
                                  <a:ea typeface="宋体" panose="02010600030101010101" pitchFamily="2" charset="-122"/>
                                </a:rPr>
                                <m:t>(</m:t>
                              </m:r>
                              <m:r>
                                <a:rPr lang="en-US" sz="1800" i="1">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1</m:t>
                                  </m:r>
                                </m:sub>
                              </m:sSub>
                              <m:r>
                                <a:rPr lang="en-US" sz="1800" i="1">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1</m:t>
                                  </m:r>
                                </m:sub>
                              </m:sSub>
                              <m:r>
                                <a:rPr lang="en-US" sz="1800">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2</m:t>
                                  </m:r>
                                </m:sub>
                              </m:sSub>
                              <m:r>
                                <a:rPr lang="en-US" sz="1800">
                                  <a:effectLst/>
                                  <a:latin typeface="Cambria Math" panose="02040503050406030204" pitchFamily="18" charset="0"/>
                                  <a:ea typeface="宋体" panose="02010600030101010101" pitchFamily="2" charset="-122"/>
                                </a:rPr>
                                <m:t>)×(1.8838)))+1))</m:t>
                              </m:r>
                              <m:r>
                                <a:rPr lang="en-US" sz="1800" i="1">
                                  <a:effectLst/>
                                  <a:latin typeface="Cambria Math" panose="02040503050406030204" pitchFamily="18" charset="0"/>
                                  <a:ea typeface="宋体" panose="02010600030101010101" pitchFamily="2" charset="-122"/>
                                </a:rPr>
                                <m:t>)</m:t>
                              </m:r>
                            </m:oMath>
                          </a14:m>
                          <a:r>
                            <a:rPr lang="en-US" sz="1800">
                              <a:effectLst/>
                              <a:latin typeface="Times New Roman" panose="02020603050405020304" pitchFamily="18" charset="0"/>
                              <a:ea typeface="宋体" panose="02010600030101010101" pitchFamily="2" charset="-122"/>
                            </a:rPr>
                            <a:t> </a:t>
                          </a:r>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tabLst>
                              <a:tab pos="239395" algn="l"/>
                            </a:tabLs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ea typeface="宋体" panose="02010600030101010101" pitchFamily="2" charset="-122"/>
                                  </a:rPr>
                                  <m:t>6.4143</m:t>
                                </m:r>
                                <m:r>
                                  <a:rPr lang="zh-CN" sz="1800" i="1">
                                    <a:effectLst/>
                                    <a:latin typeface="Cambria Math" panose="02040503050406030204" pitchFamily="18" charset="0"/>
                                    <a:ea typeface="宋体" panose="02010600030101010101" pitchFamily="2" charset="-122"/>
                                  </a:rPr>
                                  <m:t>×</m:t>
                                </m:r>
                                <m:sSup>
                                  <m:sSupPr>
                                    <m:ctrlPr>
                                      <a:rPr lang="zh-CN" sz="1800" i="1">
                                        <a:effectLst/>
                                        <a:latin typeface="Cambria Math" panose="02040503050406030204" pitchFamily="18" charset="0"/>
                                        <a:ea typeface="Cambria Math" panose="02040503050406030204" pitchFamily="18" charset="0"/>
                                      </a:rPr>
                                    </m:ctrlPr>
                                  </m:sSupPr>
                                  <m:e>
                                    <m:r>
                                      <a:rPr lang="en-US" sz="1800" i="1">
                                        <a:effectLst/>
                                        <a:latin typeface="Cambria Math" panose="02040503050406030204" pitchFamily="18" charset="0"/>
                                        <a:ea typeface="宋体" panose="02010600030101010101" pitchFamily="2" charset="-122"/>
                                      </a:rPr>
                                      <m:t>10</m:t>
                                    </m:r>
                                  </m:e>
                                  <m:sup>
                                    <m:r>
                                      <a:rPr lang="en-US" sz="1800" i="1">
                                        <a:effectLst/>
                                        <a:latin typeface="Cambria Math" panose="02040503050406030204" pitchFamily="18" charset="0"/>
                                        <a:ea typeface="宋体" panose="02010600030101010101" pitchFamily="2" charset="-122"/>
                                      </a:rPr>
                                      <m:t>0</m:t>
                                    </m:r>
                                  </m:sup>
                                </m:sSup>
                              </m:oMath>
                            </m:oMathPara>
                          </a14:m>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8681153"/>
                      </a:ext>
                    </a:extLst>
                  </a:tr>
                </a:tbl>
              </a:graphicData>
            </a:graphic>
          </p:graphicFrame>
        </mc:Choice>
        <mc:Fallback xmlns="">
          <p:graphicFrame>
            <p:nvGraphicFramePr>
              <p:cNvPr id="8" name="表格 7">
                <a:extLst>
                  <a:ext uri="{FF2B5EF4-FFF2-40B4-BE49-F238E27FC236}">
                    <a16:creationId xmlns:a16="http://schemas.microsoft.com/office/drawing/2014/main" id="{ED2D2E65-8717-4B6D-B663-F0C87CFEDDE2}"/>
                  </a:ext>
                </a:extLst>
              </p:cNvPr>
              <p:cNvGraphicFramePr>
                <a:graphicFrameLocks noGrp="1"/>
              </p:cNvGraphicFramePr>
              <p:nvPr>
                <p:extLst>
                  <p:ext uri="{D42A27DB-BD31-4B8C-83A1-F6EECF244321}">
                    <p14:modId xmlns:p14="http://schemas.microsoft.com/office/powerpoint/2010/main" val="1985661271"/>
                  </p:ext>
                </p:extLst>
              </p:nvPr>
            </p:nvGraphicFramePr>
            <p:xfrm>
              <a:off x="1183519" y="2211572"/>
              <a:ext cx="9824961" cy="3523282"/>
            </p:xfrm>
            <a:graphic>
              <a:graphicData uri="http://schemas.openxmlformats.org/drawingml/2006/table">
                <a:tbl>
                  <a:tblPr firstRow="1" firstCol="1" bandRow="1"/>
                  <a:tblGrid>
                    <a:gridCol w="1499201">
                      <a:extLst>
                        <a:ext uri="{9D8B030D-6E8A-4147-A177-3AD203B41FA5}">
                          <a16:colId xmlns:a16="http://schemas.microsoft.com/office/drawing/2014/main" val="1783600241"/>
                        </a:ext>
                      </a:extLst>
                    </a:gridCol>
                    <a:gridCol w="5979469">
                      <a:extLst>
                        <a:ext uri="{9D8B030D-6E8A-4147-A177-3AD203B41FA5}">
                          <a16:colId xmlns:a16="http://schemas.microsoft.com/office/drawing/2014/main" val="659076430"/>
                        </a:ext>
                      </a:extLst>
                    </a:gridCol>
                    <a:gridCol w="2346291">
                      <a:extLst>
                        <a:ext uri="{9D8B030D-6E8A-4147-A177-3AD203B41FA5}">
                          <a16:colId xmlns:a16="http://schemas.microsoft.com/office/drawing/2014/main" val="1724474883"/>
                        </a:ext>
                      </a:extLst>
                    </a:gridCol>
                  </a:tblGrid>
                  <a:tr h="627321">
                    <a:tc>
                      <a:txBody>
                        <a:bodyPr/>
                        <a:lstStyle/>
                        <a:p>
                          <a:pPr algn="ctr">
                            <a:lnSpc>
                              <a:spcPct val="125000"/>
                            </a:lnSpc>
                            <a:spcAft>
                              <a:spcPts val="0"/>
                            </a:spcAft>
                            <a:tabLst>
                              <a:tab pos="239395" algn="l"/>
                            </a:tabLst>
                          </a:pPr>
                          <a:r>
                            <a:rPr lang="zh-CN" sz="1800">
                              <a:effectLst/>
                              <a:latin typeface="Times New Roman" panose="02020603050405020304" pitchFamily="18" charset="0"/>
                              <a:ea typeface="宋体" panose="02010600030101010101" pitchFamily="2" charset="-122"/>
                            </a:rPr>
                            <a:t>问题类型</a:t>
                          </a:r>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tabLst>
                              <a:tab pos="239395" algn="l"/>
                            </a:tabLst>
                          </a:pPr>
                          <a:r>
                            <a:rPr lang="zh-CN" sz="1800" dirty="0">
                              <a:effectLst/>
                              <a:latin typeface="Times New Roman" panose="02020603050405020304" pitchFamily="18" charset="0"/>
                              <a:ea typeface="宋体" panose="02010600030101010101" pitchFamily="2" charset="-122"/>
                            </a:rPr>
                            <a:t>目标函数表达式（遗传编程种群最优解）</a:t>
                          </a:r>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5000"/>
                            </a:lnSpc>
                            <a:spcAft>
                              <a:spcPts val="0"/>
                            </a:spcAft>
                            <a:tabLst>
                              <a:tab pos="239395" algn="l"/>
                            </a:tabLst>
                          </a:pPr>
                          <a:r>
                            <a:rPr lang="zh-CN" sz="1800" dirty="0">
                              <a:effectLst/>
                              <a:latin typeface="Times New Roman" panose="02020603050405020304" pitchFamily="18" charset="0"/>
                              <a:ea typeface="宋体" panose="02010600030101010101" pitchFamily="2" charset="-122"/>
                            </a:rPr>
                            <a:t>目标函数性能指标</a:t>
                          </a:r>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3297410"/>
                      </a:ext>
                    </a:extLst>
                  </a:tr>
                  <a:tr h="980821">
                    <a:tc>
                      <a:txBody>
                        <a:bodyPr/>
                        <a:lstStyle/>
                        <a:p>
                          <a:pPr algn="ctr">
                            <a:lnSpc>
                              <a:spcPct val="125000"/>
                            </a:lnSpc>
                            <a:spcAft>
                              <a:spcPts val="0"/>
                            </a:spcAft>
                            <a:tabLst>
                              <a:tab pos="239395" algn="l"/>
                            </a:tabLst>
                          </a:pPr>
                          <a:r>
                            <a:rPr lang="en-US" sz="1800">
                              <a:effectLst/>
                              <a:latin typeface="Times New Roman" panose="02020603050405020304" pitchFamily="18" charset="0"/>
                              <a:ea typeface="宋体" panose="02010600030101010101" pitchFamily="2" charset="-122"/>
                            </a:rPr>
                            <a:t>UD(DE)</a:t>
                          </a:r>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blipFill>
                          <a:blip r:embed="rId4"/>
                          <a:stretch>
                            <a:fillRect l="-25076" t="-64596" r="-39348" b="-196273"/>
                          </a:stretch>
                        </a:blipFill>
                      </a:tcPr>
                    </a:tc>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blipFill>
                          <a:blip r:embed="rId4"/>
                          <a:stretch>
                            <a:fillRect l="-318701" t="-64596" r="-260" b="-196273"/>
                          </a:stretch>
                        </a:blipFill>
                      </a:tcPr>
                    </a:tc>
                    <a:extLst>
                      <a:ext uri="{0D108BD9-81ED-4DB2-BD59-A6C34878D82A}">
                        <a16:rowId xmlns:a16="http://schemas.microsoft.com/office/drawing/2014/main" val="1453494677"/>
                      </a:ext>
                    </a:extLst>
                  </a:tr>
                  <a:tr h="980821">
                    <a:tc>
                      <a:txBody>
                        <a:bodyPr/>
                        <a:lstStyle/>
                        <a:p>
                          <a:pPr algn="ctr">
                            <a:lnSpc>
                              <a:spcPct val="125000"/>
                            </a:lnSpc>
                            <a:spcAft>
                              <a:spcPts val="0"/>
                            </a:spcAft>
                            <a:tabLst>
                              <a:tab pos="239395" algn="l"/>
                            </a:tabLst>
                          </a:pPr>
                          <a:r>
                            <a:rPr lang="en-US" sz="1800">
                              <a:effectLst/>
                              <a:latin typeface="Times New Roman" panose="02020603050405020304" pitchFamily="18" charset="0"/>
                              <a:ea typeface="宋体" panose="02010600030101010101" pitchFamily="2" charset="-122"/>
                            </a:rPr>
                            <a:t>UD(GA)</a:t>
                          </a:r>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endParaRPr lang="zh-CN"/>
                        </a:p>
                      </a:txBody>
                      <a:tcPr marL="68580" marR="68580" marT="0" marB="0" anchor="ctr">
                        <a:lnL>
                          <a:noFill/>
                        </a:lnL>
                        <a:lnR>
                          <a:noFill/>
                        </a:lnR>
                        <a:lnT>
                          <a:noFill/>
                        </a:lnT>
                        <a:lnB>
                          <a:noFill/>
                        </a:lnB>
                        <a:blipFill>
                          <a:blip r:embed="rId4"/>
                          <a:stretch>
                            <a:fillRect l="-25076" t="-164596" r="-39348" b="-96273"/>
                          </a:stretch>
                        </a:blipFill>
                      </a:tcPr>
                    </a:tc>
                    <a:tc>
                      <a:txBody>
                        <a:bodyPr/>
                        <a:lstStyle/>
                        <a:p>
                          <a:endParaRPr lang="zh-CN"/>
                        </a:p>
                      </a:txBody>
                      <a:tcPr marL="68580" marR="68580" marT="0" marB="0" anchor="ctr">
                        <a:lnL>
                          <a:noFill/>
                        </a:lnL>
                        <a:lnR>
                          <a:noFill/>
                        </a:lnR>
                        <a:lnT>
                          <a:noFill/>
                        </a:lnT>
                        <a:lnB>
                          <a:noFill/>
                        </a:lnB>
                        <a:blipFill>
                          <a:blip r:embed="rId4"/>
                          <a:stretch>
                            <a:fillRect l="-318701" t="-164596" r="-260" b="-96273"/>
                          </a:stretch>
                        </a:blipFill>
                      </a:tcPr>
                    </a:tc>
                    <a:extLst>
                      <a:ext uri="{0D108BD9-81ED-4DB2-BD59-A6C34878D82A}">
                        <a16:rowId xmlns:a16="http://schemas.microsoft.com/office/drawing/2014/main" val="1523025037"/>
                      </a:ext>
                    </a:extLst>
                  </a:tr>
                  <a:tr h="934319">
                    <a:tc>
                      <a:txBody>
                        <a:bodyPr/>
                        <a:lstStyle/>
                        <a:p>
                          <a:pPr algn="ctr">
                            <a:lnSpc>
                              <a:spcPct val="125000"/>
                            </a:lnSpc>
                            <a:spcAft>
                              <a:spcPts val="0"/>
                            </a:spcAft>
                            <a:tabLst>
                              <a:tab pos="239395" algn="l"/>
                            </a:tabLst>
                          </a:pPr>
                          <a:r>
                            <a:rPr lang="en-US" sz="1800">
                              <a:effectLst/>
                              <a:latin typeface="Times New Roman" panose="02020603050405020304" pitchFamily="18" charset="0"/>
                              <a:ea typeface="宋体" panose="02010600030101010101" pitchFamily="2" charset="-122"/>
                            </a:rPr>
                            <a:t>UD(PSO)</a:t>
                          </a:r>
                          <a:endParaRPr lang="zh-CN" sz="28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zh-CN"/>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blipFill>
                          <a:blip r:embed="rId4"/>
                          <a:stretch>
                            <a:fillRect l="-25076" t="-276623" r="-39348" b="-649"/>
                          </a:stretch>
                        </a:blipFill>
                      </a:tcPr>
                    </a:tc>
                    <a:tc>
                      <a:txBody>
                        <a:bodyPr/>
                        <a:lstStyle/>
                        <a:p>
                          <a:endParaRPr lang="zh-CN"/>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blipFill>
                          <a:blip r:embed="rId4"/>
                          <a:stretch>
                            <a:fillRect l="-318701" t="-276623" r="-260" b="-649"/>
                          </a:stretch>
                        </a:blipFill>
                      </a:tcPr>
                    </a:tc>
                    <a:extLst>
                      <a:ext uri="{0D108BD9-81ED-4DB2-BD59-A6C34878D82A}">
                        <a16:rowId xmlns:a16="http://schemas.microsoft.com/office/drawing/2014/main" val="2448681153"/>
                      </a:ext>
                    </a:extLst>
                  </a:tr>
                </a:tbl>
              </a:graphicData>
            </a:graphic>
          </p:graphicFrame>
        </mc:Fallback>
      </mc:AlternateContent>
    </p:spTree>
    <p:extLst>
      <p:ext uri="{BB962C8B-B14F-4D97-AF65-F5344CB8AC3E}">
        <p14:creationId xmlns:p14="http://schemas.microsoft.com/office/powerpoint/2010/main" val="14218644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实验结果展示</a:t>
            </a:r>
          </a:p>
        </p:txBody>
      </p:sp>
      <p:graphicFrame>
        <p:nvGraphicFramePr>
          <p:cNvPr id="9" name="表格 8">
            <a:extLst>
              <a:ext uri="{FF2B5EF4-FFF2-40B4-BE49-F238E27FC236}">
                <a16:creationId xmlns:a16="http://schemas.microsoft.com/office/drawing/2014/main" id="{70382A24-734B-4D9A-A37A-8D6F02AE9881}"/>
              </a:ext>
            </a:extLst>
          </p:cNvPr>
          <p:cNvGraphicFramePr>
            <a:graphicFrameLocks noGrp="1"/>
          </p:cNvGraphicFramePr>
          <p:nvPr>
            <p:extLst>
              <p:ext uri="{D42A27DB-BD31-4B8C-83A1-F6EECF244321}">
                <p14:modId xmlns:p14="http://schemas.microsoft.com/office/powerpoint/2010/main" val="3821012036"/>
              </p:ext>
            </p:extLst>
          </p:nvPr>
        </p:nvGraphicFramePr>
        <p:xfrm>
          <a:off x="1995054" y="1493262"/>
          <a:ext cx="8226137" cy="5086614"/>
        </p:xfrm>
        <a:graphic>
          <a:graphicData uri="http://schemas.openxmlformats.org/drawingml/2006/table">
            <a:tbl>
              <a:tblPr firstRow="1" firstCol="1" bandRow="1"/>
              <a:tblGrid>
                <a:gridCol w="1644417">
                  <a:extLst>
                    <a:ext uri="{9D8B030D-6E8A-4147-A177-3AD203B41FA5}">
                      <a16:colId xmlns:a16="http://schemas.microsoft.com/office/drawing/2014/main" val="3846041086"/>
                    </a:ext>
                  </a:extLst>
                </a:gridCol>
                <a:gridCol w="1644417">
                  <a:extLst>
                    <a:ext uri="{9D8B030D-6E8A-4147-A177-3AD203B41FA5}">
                      <a16:colId xmlns:a16="http://schemas.microsoft.com/office/drawing/2014/main" val="2580014291"/>
                    </a:ext>
                  </a:extLst>
                </a:gridCol>
                <a:gridCol w="1644417">
                  <a:extLst>
                    <a:ext uri="{9D8B030D-6E8A-4147-A177-3AD203B41FA5}">
                      <a16:colId xmlns:a16="http://schemas.microsoft.com/office/drawing/2014/main" val="1627562465"/>
                    </a:ext>
                  </a:extLst>
                </a:gridCol>
                <a:gridCol w="1646443">
                  <a:extLst>
                    <a:ext uri="{9D8B030D-6E8A-4147-A177-3AD203B41FA5}">
                      <a16:colId xmlns:a16="http://schemas.microsoft.com/office/drawing/2014/main" val="2698446214"/>
                    </a:ext>
                  </a:extLst>
                </a:gridCol>
                <a:gridCol w="1646443">
                  <a:extLst>
                    <a:ext uri="{9D8B030D-6E8A-4147-A177-3AD203B41FA5}">
                      <a16:colId xmlns:a16="http://schemas.microsoft.com/office/drawing/2014/main" val="2106933633"/>
                    </a:ext>
                  </a:extLst>
                </a:gridCol>
              </a:tblGrid>
              <a:tr h="340725">
                <a:tc rowSpan="2">
                  <a:txBody>
                    <a:bodyPr/>
                    <a:lstStyle/>
                    <a:p>
                      <a:pPr algn="ctr">
                        <a:lnSpc>
                          <a:spcPts val="1200"/>
                        </a:lnSpc>
                        <a:spcAft>
                          <a:spcPts val="0"/>
                        </a:spcAft>
                        <a:tabLst>
                          <a:tab pos="239395" algn="l"/>
                        </a:tabLst>
                      </a:pPr>
                      <a:r>
                        <a:rPr lang="zh-CN" sz="1600">
                          <a:effectLst/>
                          <a:latin typeface="Times New Roman" panose="02020603050405020304" pitchFamily="18" charset="0"/>
                          <a:ea typeface="宋体" panose="02010600030101010101" pitchFamily="2" charset="-122"/>
                        </a:rPr>
                        <a:t>目标问题类型</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ts val="1200"/>
                        </a:lnSpc>
                        <a:spcAft>
                          <a:spcPts val="0"/>
                        </a:spcAft>
                        <a:tabLst>
                          <a:tab pos="239395" algn="l"/>
                        </a:tabLst>
                      </a:pPr>
                      <a:r>
                        <a:rPr lang="zh-CN" sz="1600">
                          <a:effectLst/>
                          <a:latin typeface="Times New Roman" panose="02020603050405020304" pitchFamily="18" charset="0"/>
                          <a:ea typeface="宋体" panose="02010600030101010101" pitchFamily="2" charset="-122"/>
                        </a:rPr>
                        <a:t>指标类型</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lnSpc>
                          <a:spcPts val="1200"/>
                        </a:lnSpc>
                        <a:spcAft>
                          <a:spcPts val="0"/>
                        </a:spcAft>
                        <a:tabLst>
                          <a:tab pos="239395" algn="l"/>
                        </a:tabLst>
                      </a:pPr>
                      <a:r>
                        <a:rPr lang="zh-CN" sz="1600" dirty="0">
                          <a:effectLst/>
                          <a:latin typeface="Times New Roman" panose="02020603050405020304" pitchFamily="18" charset="0"/>
                          <a:ea typeface="宋体" panose="02010600030101010101" pitchFamily="2" charset="-122"/>
                        </a:rPr>
                        <a:t>使用的进化算法</a:t>
                      </a:r>
                      <a:endParaRPr lang="zh-CN" sz="2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98073663"/>
                  </a:ext>
                </a:extLst>
              </a:tr>
              <a:tr h="340725">
                <a:tc vMerge="1">
                  <a:txBody>
                    <a:bodyPr/>
                    <a:lstStyle/>
                    <a:p>
                      <a:endParaRPr lang="zh-CN" altLang="en-US"/>
                    </a:p>
                  </a:txBody>
                  <a:tcPr/>
                </a:tc>
                <a:tc vMerge="1">
                  <a:txBody>
                    <a:bodyPr/>
                    <a:lstStyle/>
                    <a:p>
                      <a:endParaRPr lang="zh-CN" altLang="en-US"/>
                    </a:p>
                  </a:txBody>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DE</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GA</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PSO</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4999291"/>
                  </a:ext>
                </a:extLst>
              </a:tr>
              <a:tr h="446213">
                <a:tc rowSpan="4">
                  <a:txBody>
                    <a:bodyPr/>
                    <a:lstStyle/>
                    <a:p>
                      <a:pPr algn="ctr">
                        <a:lnSpc>
                          <a:spcPts val="1200"/>
                        </a:lnSpc>
                        <a:spcAft>
                          <a:spcPts val="0"/>
                        </a:spcAft>
                        <a:tabLst>
                          <a:tab pos="239395" algn="l"/>
                        </a:tabLst>
                      </a:pPr>
                      <a:r>
                        <a:rPr lang="en-US" sz="1600" dirty="0">
                          <a:effectLst/>
                          <a:latin typeface="Times New Roman" panose="02020603050405020304" pitchFamily="18" charset="0"/>
                          <a:ea typeface="宋体" panose="02010600030101010101" pitchFamily="2" charset="-122"/>
                        </a:rPr>
                        <a:t>UE(DE)</a:t>
                      </a:r>
                      <a:endParaRPr lang="zh-CN" sz="2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Aft>
                          <a:spcPts val="0"/>
                        </a:spcAft>
                        <a:tabLst>
                          <a:tab pos="239395" algn="l"/>
                        </a:tabLst>
                      </a:pPr>
                      <a:r>
                        <a:rPr lang="zh-CN" sz="1600">
                          <a:effectLst/>
                          <a:latin typeface="Times New Roman" panose="02020603050405020304" pitchFamily="18" charset="0"/>
                          <a:ea typeface="宋体" panose="02010600030101010101" pitchFamily="2" charset="-122"/>
                        </a:rPr>
                        <a:t>待测函数平均运行次数</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1030</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244.44</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938.645</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75844944"/>
                  </a:ext>
                </a:extLst>
              </a:tr>
              <a:tr h="340725">
                <a:tc vMerge="1">
                  <a:txBody>
                    <a:bodyPr/>
                    <a:lstStyle/>
                    <a:p>
                      <a:endParaRPr lang="zh-CN" altLang="en-US"/>
                    </a:p>
                  </a:txBody>
                  <a:tcPr/>
                </a:tc>
                <a:tc>
                  <a:txBody>
                    <a:bodyPr/>
                    <a:lstStyle/>
                    <a:p>
                      <a:pPr algn="ctr">
                        <a:lnSpc>
                          <a:spcPts val="1200"/>
                        </a:lnSpc>
                        <a:spcAft>
                          <a:spcPts val="0"/>
                        </a:spcAft>
                        <a:tabLst>
                          <a:tab pos="239395" algn="l"/>
                        </a:tabLst>
                      </a:pPr>
                      <a:r>
                        <a:rPr lang="zh-CN" sz="1600">
                          <a:effectLst/>
                          <a:latin typeface="Times New Roman" panose="02020603050405020304" pitchFamily="18" charset="0"/>
                          <a:ea typeface="宋体" panose="02010600030101010101" pitchFamily="2" charset="-122"/>
                        </a:rPr>
                        <a:t>总求解次数</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11</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200</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200</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976188991"/>
                  </a:ext>
                </a:extLst>
              </a:tr>
              <a:tr h="340725">
                <a:tc vMerge="1">
                  <a:txBody>
                    <a:bodyPr/>
                    <a:lstStyle/>
                    <a:p>
                      <a:endParaRPr lang="zh-CN" altLang="en-US"/>
                    </a:p>
                  </a:txBody>
                  <a:tcPr/>
                </a:tc>
                <a:tc>
                  <a:txBody>
                    <a:bodyPr/>
                    <a:lstStyle/>
                    <a:p>
                      <a:pPr algn="ctr">
                        <a:lnSpc>
                          <a:spcPts val="1200"/>
                        </a:lnSpc>
                        <a:spcAft>
                          <a:spcPts val="0"/>
                        </a:spcAft>
                        <a:tabLst>
                          <a:tab pos="239395" algn="l"/>
                        </a:tabLst>
                      </a:pPr>
                      <a:r>
                        <a:rPr lang="zh-CN" sz="1600">
                          <a:effectLst/>
                          <a:latin typeface="Times New Roman" panose="02020603050405020304" pitchFamily="18" charset="0"/>
                          <a:ea typeface="宋体" panose="02010600030101010101" pitchFamily="2" charset="-122"/>
                        </a:rPr>
                        <a:t>求解成功次数</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10</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0</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0</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2124710981"/>
                  </a:ext>
                </a:extLst>
              </a:tr>
              <a:tr h="340725">
                <a:tc vMerge="1">
                  <a:txBody>
                    <a:bodyPr/>
                    <a:lstStyle/>
                    <a:p>
                      <a:endParaRPr lang="zh-CN" altLang="en-US"/>
                    </a:p>
                  </a:txBody>
                  <a:tcPr/>
                </a:tc>
                <a:tc>
                  <a:txBody>
                    <a:bodyPr/>
                    <a:lstStyle/>
                    <a:p>
                      <a:pPr algn="ctr">
                        <a:lnSpc>
                          <a:spcPts val="1200"/>
                        </a:lnSpc>
                        <a:spcAft>
                          <a:spcPts val="0"/>
                        </a:spcAft>
                        <a:tabLst>
                          <a:tab pos="239395" algn="l"/>
                        </a:tabLst>
                      </a:pPr>
                      <a:r>
                        <a:rPr lang="zh-CN" sz="1600">
                          <a:effectLst/>
                          <a:latin typeface="Times New Roman" panose="02020603050405020304" pitchFamily="18" charset="0"/>
                          <a:ea typeface="宋体" panose="02010600030101010101" pitchFamily="2" charset="-122"/>
                        </a:rPr>
                        <a:t>求解成功率</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90.909%</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0%</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0%</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4163173"/>
                  </a:ext>
                </a:extLst>
              </a:tr>
              <a:tr h="446213">
                <a:tc rowSpan="4">
                  <a:txBody>
                    <a:bodyPr/>
                    <a:lstStyle/>
                    <a:p>
                      <a:pPr algn="ctr">
                        <a:lnSpc>
                          <a:spcPts val="1200"/>
                        </a:lnSpc>
                        <a:spcAft>
                          <a:spcPts val="0"/>
                        </a:spcAft>
                        <a:tabLst>
                          <a:tab pos="239395" algn="l"/>
                        </a:tabLst>
                      </a:pPr>
                      <a:r>
                        <a:rPr lang="en-US" sz="1600" dirty="0">
                          <a:effectLst/>
                          <a:latin typeface="Times New Roman" panose="02020603050405020304" pitchFamily="18" charset="0"/>
                          <a:ea typeface="宋体" panose="02010600030101010101" pitchFamily="2" charset="-122"/>
                        </a:rPr>
                        <a:t>UE(GA)</a:t>
                      </a:r>
                      <a:endParaRPr lang="zh-CN" sz="2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Aft>
                          <a:spcPts val="0"/>
                        </a:spcAft>
                        <a:tabLst>
                          <a:tab pos="239395" algn="l"/>
                        </a:tabLst>
                      </a:pPr>
                      <a:r>
                        <a:rPr lang="zh-CN" sz="1600">
                          <a:effectLst/>
                          <a:latin typeface="Times New Roman" panose="02020603050405020304" pitchFamily="18" charset="0"/>
                          <a:ea typeface="宋体" panose="02010600030101010101" pitchFamily="2" charset="-122"/>
                        </a:rPr>
                        <a:t>待测函数平均运行次数</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1044.2941</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124.5</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203.9</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661907483"/>
                  </a:ext>
                </a:extLst>
              </a:tr>
              <a:tr h="340725">
                <a:tc vMerge="1">
                  <a:txBody>
                    <a:bodyPr/>
                    <a:lstStyle/>
                    <a:p>
                      <a:endParaRPr lang="zh-CN" altLang="en-US"/>
                    </a:p>
                  </a:txBody>
                  <a:tcPr/>
                </a:tc>
                <a:tc>
                  <a:txBody>
                    <a:bodyPr/>
                    <a:lstStyle/>
                    <a:p>
                      <a:pPr algn="ctr">
                        <a:lnSpc>
                          <a:spcPts val="1200"/>
                        </a:lnSpc>
                        <a:spcAft>
                          <a:spcPts val="0"/>
                        </a:spcAft>
                        <a:tabLst>
                          <a:tab pos="239395" algn="l"/>
                        </a:tabLst>
                      </a:pPr>
                      <a:r>
                        <a:rPr lang="zh-CN" sz="1600">
                          <a:effectLst/>
                          <a:latin typeface="Times New Roman" panose="02020603050405020304" pitchFamily="18" charset="0"/>
                          <a:ea typeface="宋体" panose="02010600030101010101" pitchFamily="2" charset="-122"/>
                        </a:rPr>
                        <a:t>总求解次数</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34</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10</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10</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2865295911"/>
                  </a:ext>
                </a:extLst>
              </a:tr>
              <a:tr h="340725">
                <a:tc vMerge="1">
                  <a:txBody>
                    <a:bodyPr/>
                    <a:lstStyle/>
                    <a:p>
                      <a:endParaRPr lang="zh-CN" altLang="en-US"/>
                    </a:p>
                  </a:txBody>
                  <a:tcPr/>
                </a:tc>
                <a:tc>
                  <a:txBody>
                    <a:bodyPr/>
                    <a:lstStyle/>
                    <a:p>
                      <a:pPr algn="ctr">
                        <a:lnSpc>
                          <a:spcPts val="1200"/>
                        </a:lnSpc>
                        <a:spcAft>
                          <a:spcPts val="0"/>
                        </a:spcAft>
                        <a:tabLst>
                          <a:tab pos="239395" algn="l"/>
                        </a:tabLst>
                      </a:pPr>
                      <a:r>
                        <a:rPr lang="zh-CN" sz="1600">
                          <a:effectLst/>
                          <a:latin typeface="Times New Roman" panose="02020603050405020304" pitchFamily="18" charset="0"/>
                          <a:ea typeface="宋体" panose="02010600030101010101" pitchFamily="2" charset="-122"/>
                        </a:rPr>
                        <a:t>求解成功次数</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10</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10</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10</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774068247"/>
                  </a:ext>
                </a:extLst>
              </a:tr>
              <a:tr h="340725">
                <a:tc vMerge="1">
                  <a:txBody>
                    <a:bodyPr/>
                    <a:lstStyle/>
                    <a:p>
                      <a:endParaRPr lang="zh-CN" altLang="en-US"/>
                    </a:p>
                  </a:txBody>
                  <a:tcPr/>
                </a:tc>
                <a:tc>
                  <a:txBody>
                    <a:bodyPr/>
                    <a:lstStyle/>
                    <a:p>
                      <a:pPr algn="ctr">
                        <a:lnSpc>
                          <a:spcPts val="1200"/>
                        </a:lnSpc>
                        <a:spcAft>
                          <a:spcPts val="0"/>
                        </a:spcAft>
                        <a:tabLst>
                          <a:tab pos="239395" algn="l"/>
                        </a:tabLst>
                      </a:pPr>
                      <a:r>
                        <a:rPr lang="zh-CN" sz="1600">
                          <a:effectLst/>
                          <a:latin typeface="Times New Roman" panose="02020603050405020304" pitchFamily="18" charset="0"/>
                          <a:ea typeface="宋体" panose="02010600030101010101" pitchFamily="2" charset="-122"/>
                        </a:rPr>
                        <a:t>求解成功率</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29.412%</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100%</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100%</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8813052"/>
                  </a:ext>
                </a:extLst>
              </a:tr>
              <a:tr h="446213">
                <a:tc rowSpan="4">
                  <a:txBody>
                    <a:bodyPr/>
                    <a:lstStyle/>
                    <a:p>
                      <a:pPr algn="ctr">
                        <a:lnSpc>
                          <a:spcPts val="1200"/>
                        </a:lnSpc>
                        <a:spcAft>
                          <a:spcPts val="0"/>
                        </a:spcAft>
                        <a:tabLst>
                          <a:tab pos="239395" algn="l"/>
                        </a:tabLst>
                      </a:pPr>
                      <a:r>
                        <a:rPr lang="en-US" sz="1600" dirty="0">
                          <a:effectLst/>
                          <a:latin typeface="Times New Roman" panose="02020603050405020304" pitchFamily="18" charset="0"/>
                          <a:ea typeface="宋体" panose="02010600030101010101" pitchFamily="2" charset="-122"/>
                        </a:rPr>
                        <a:t>UE(PSO)</a:t>
                      </a:r>
                      <a:endParaRPr lang="zh-CN" sz="2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Aft>
                          <a:spcPts val="0"/>
                        </a:spcAft>
                        <a:tabLst>
                          <a:tab pos="239395" algn="l"/>
                        </a:tabLst>
                      </a:pPr>
                      <a:r>
                        <a:rPr lang="zh-CN" sz="1600">
                          <a:effectLst/>
                          <a:latin typeface="Times New Roman" panose="02020603050405020304" pitchFamily="18" charset="0"/>
                          <a:ea typeface="宋体" panose="02010600030101010101" pitchFamily="2" charset="-122"/>
                        </a:rPr>
                        <a:t>待测函数平均运行次数</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315</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386.2</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1.2</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029219180"/>
                  </a:ext>
                </a:extLst>
              </a:tr>
              <a:tr h="340725">
                <a:tc vMerge="1">
                  <a:txBody>
                    <a:bodyPr/>
                    <a:lstStyle/>
                    <a:p>
                      <a:endParaRPr lang="zh-CN" altLang="en-US"/>
                    </a:p>
                  </a:txBody>
                  <a:tcPr/>
                </a:tc>
                <a:tc>
                  <a:txBody>
                    <a:bodyPr/>
                    <a:lstStyle/>
                    <a:p>
                      <a:pPr algn="ctr">
                        <a:lnSpc>
                          <a:spcPts val="1200"/>
                        </a:lnSpc>
                        <a:spcAft>
                          <a:spcPts val="0"/>
                        </a:spcAft>
                        <a:tabLst>
                          <a:tab pos="239395" algn="l"/>
                        </a:tabLst>
                      </a:pPr>
                      <a:r>
                        <a:rPr lang="zh-CN" sz="1600">
                          <a:effectLst/>
                          <a:latin typeface="Times New Roman" panose="02020603050405020304" pitchFamily="18" charset="0"/>
                          <a:ea typeface="宋体" panose="02010600030101010101" pitchFamily="2" charset="-122"/>
                        </a:rPr>
                        <a:t>总求解次数</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10</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10</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10</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076072906"/>
                  </a:ext>
                </a:extLst>
              </a:tr>
              <a:tr h="340725">
                <a:tc vMerge="1">
                  <a:txBody>
                    <a:bodyPr/>
                    <a:lstStyle/>
                    <a:p>
                      <a:endParaRPr lang="zh-CN" altLang="en-US"/>
                    </a:p>
                  </a:txBody>
                  <a:tcPr/>
                </a:tc>
                <a:tc>
                  <a:txBody>
                    <a:bodyPr/>
                    <a:lstStyle/>
                    <a:p>
                      <a:pPr algn="ctr">
                        <a:lnSpc>
                          <a:spcPts val="1200"/>
                        </a:lnSpc>
                        <a:spcAft>
                          <a:spcPts val="0"/>
                        </a:spcAft>
                        <a:tabLst>
                          <a:tab pos="239395" algn="l"/>
                        </a:tabLst>
                      </a:pPr>
                      <a:r>
                        <a:rPr lang="zh-CN" sz="1600">
                          <a:effectLst/>
                          <a:latin typeface="Times New Roman" panose="02020603050405020304" pitchFamily="18" charset="0"/>
                          <a:ea typeface="宋体" panose="02010600030101010101" pitchFamily="2" charset="-122"/>
                        </a:rPr>
                        <a:t>求解成功次数</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10</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10</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10</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a:noFill/>
                    </a:lnB>
                  </a:tcPr>
                </a:tc>
                <a:extLst>
                  <a:ext uri="{0D108BD9-81ED-4DB2-BD59-A6C34878D82A}">
                    <a16:rowId xmlns:a16="http://schemas.microsoft.com/office/drawing/2014/main" val="3680928849"/>
                  </a:ext>
                </a:extLst>
              </a:tr>
              <a:tr h="340725">
                <a:tc vMerge="1">
                  <a:txBody>
                    <a:bodyPr/>
                    <a:lstStyle/>
                    <a:p>
                      <a:endParaRPr lang="zh-CN" altLang="en-US"/>
                    </a:p>
                  </a:txBody>
                  <a:tcPr/>
                </a:tc>
                <a:tc>
                  <a:txBody>
                    <a:bodyPr/>
                    <a:lstStyle/>
                    <a:p>
                      <a:pPr algn="ctr">
                        <a:lnSpc>
                          <a:spcPts val="1200"/>
                        </a:lnSpc>
                        <a:spcAft>
                          <a:spcPts val="0"/>
                        </a:spcAft>
                        <a:tabLst>
                          <a:tab pos="239395" algn="l"/>
                        </a:tabLst>
                      </a:pPr>
                      <a:r>
                        <a:rPr lang="zh-CN" sz="1600">
                          <a:effectLst/>
                          <a:latin typeface="Times New Roman" panose="02020603050405020304" pitchFamily="18" charset="0"/>
                          <a:ea typeface="宋体" panose="02010600030101010101" pitchFamily="2" charset="-122"/>
                        </a:rPr>
                        <a:t>求解成功率</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100%</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200"/>
                        </a:lnSpc>
                        <a:spcAft>
                          <a:spcPts val="0"/>
                        </a:spcAft>
                        <a:tabLst>
                          <a:tab pos="239395" algn="l"/>
                        </a:tabLst>
                      </a:pPr>
                      <a:r>
                        <a:rPr lang="en-US" sz="1600">
                          <a:effectLst/>
                          <a:latin typeface="Times New Roman" panose="02020603050405020304" pitchFamily="18" charset="0"/>
                          <a:ea typeface="宋体" panose="02010600030101010101" pitchFamily="2" charset="-122"/>
                        </a:rPr>
                        <a:t>100%</a:t>
                      </a:r>
                      <a:endParaRPr lang="zh-CN" sz="240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200"/>
                        </a:lnSpc>
                        <a:spcAft>
                          <a:spcPts val="0"/>
                        </a:spcAft>
                        <a:tabLst>
                          <a:tab pos="239395" algn="l"/>
                        </a:tabLst>
                      </a:pPr>
                      <a:r>
                        <a:rPr lang="en-US" sz="1600" dirty="0">
                          <a:effectLst/>
                          <a:latin typeface="Times New Roman" panose="02020603050405020304" pitchFamily="18" charset="0"/>
                          <a:ea typeface="宋体" panose="02010600030101010101" pitchFamily="2" charset="-122"/>
                        </a:rPr>
                        <a:t>100%</a:t>
                      </a:r>
                      <a:endParaRPr lang="zh-CN" sz="24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714038"/>
                  </a:ext>
                </a:extLst>
              </a:tr>
            </a:tbl>
          </a:graphicData>
        </a:graphic>
      </p:graphicFrame>
      <mc:AlternateContent xmlns:mc="http://schemas.openxmlformats.org/markup-compatibility/2006" xmlns:a14="http://schemas.microsoft.com/office/drawing/2010/main">
        <mc:Choice Requires="a14">
          <p:sp>
            <p:nvSpPr>
              <p:cNvPr id="16" name="Rectangle 2">
                <a:extLst>
                  <a:ext uri="{FF2B5EF4-FFF2-40B4-BE49-F238E27FC236}">
                    <a16:creationId xmlns:a16="http://schemas.microsoft.com/office/drawing/2014/main" id="{31A5E6B7-23A5-42EB-ADD1-0F4E14FDAEBA}"/>
                  </a:ext>
                </a:extLst>
              </p:cNvPr>
              <p:cNvSpPr>
                <a:spLocks noChangeArrowheads="1"/>
              </p:cNvSpPr>
              <p:nvPr/>
            </p:nvSpPr>
            <p:spPr bwMode="auto">
              <a:xfrm>
                <a:off x="3877630" y="792718"/>
                <a:ext cx="4208139" cy="6463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39713" algn="l"/>
                  </a:tabLst>
                  <a:defRPr>
                    <a:solidFill>
                      <a:schemeClr val="tx1"/>
                    </a:solidFill>
                    <a:latin typeface="Arial" panose="020B0604020202020204" pitchFamily="34" charset="0"/>
                  </a:defRPr>
                </a:lvl1pPr>
                <a:lvl2pPr eaLnBrk="0" fontAlgn="base" hangingPunct="0">
                  <a:spcBef>
                    <a:spcPct val="0"/>
                  </a:spcBef>
                  <a:spcAft>
                    <a:spcPct val="0"/>
                  </a:spcAft>
                  <a:tabLst>
                    <a:tab pos="239713" algn="l"/>
                  </a:tabLst>
                  <a:defRPr>
                    <a:solidFill>
                      <a:schemeClr val="tx1"/>
                    </a:solidFill>
                    <a:latin typeface="Arial" panose="020B0604020202020204" pitchFamily="34" charset="0"/>
                  </a:defRPr>
                </a:lvl2pPr>
                <a:lvl3pPr eaLnBrk="0" fontAlgn="base" hangingPunct="0">
                  <a:spcBef>
                    <a:spcPct val="0"/>
                  </a:spcBef>
                  <a:spcAft>
                    <a:spcPct val="0"/>
                  </a:spcAft>
                  <a:tabLst>
                    <a:tab pos="239713" algn="l"/>
                  </a:tabLst>
                  <a:defRPr>
                    <a:solidFill>
                      <a:schemeClr val="tx1"/>
                    </a:solidFill>
                    <a:latin typeface="Arial" panose="020B0604020202020204" pitchFamily="34" charset="0"/>
                  </a:defRPr>
                </a:lvl3pPr>
                <a:lvl4pPr eaLnBrk="0" fontAlgn="base" hangingPunct="0">
                  <a:spcBef>
                    <a:spcPct val="0"/>
                  </a:spcBef>
                  <a:spcAft>
                    <a:spcPct val="0"/>
                  </a:spcAft>
                  <a:tabLst>
                    <a:tab pos="239713" algn="l"/>
                  </a:tabLst>
                  <a:defRPr>
                    <a:solidFill>
                      <a:schemeClr val="tx1"/>
                    </a:solidFill>
                    <a:latin typeface="Arial" panose="020B0604020202020204" pitchFamily="34" charset="0"/>
                  </a:defRPr>
                </a:lvl4pPr>
                <a:lvl5pPr eaLnBrk="0" fontAlgn="base" hangingPunct="0">
                  <a:spcBef>
                    <a:spcPct val="0"/>
                  </a:spcBef>
                  <a:spcAft>
                    <a:spcPct val="0"/>
                  </a:spcAft>
                  <a:tabLst>
                    <a:tab pos="239713" algn="l"/>
                  </a:tabLst>
                  <a:defRPr>
                    <a:solidFill>
                      <a:schemeClr val="tx1"/>
                    </a:solidFill>
                    <a:latin typeface="Arial" panose="020B0604020202020204" pitchFamily="34" charset="0"/>
                  </a:defRPr>
                </a:lvl5pPr>
                <a:lvl6pPr eaLnBrk="0" fontAlgn="base" hangingPunct="0">
                  <a:spcBef>
                    <a:spcPct val="0"/>
                  </a:spcBef>
                  <a:spcAft>
                    <a:spcPct val="0"/>
                  </a:spcAft>
                  <a:tabLst>
                    <a:tab pos="239713" algn="l"/>
                  </a:tabLst>
                  <a:defRPr>
                    <a:solidFill>
                      <a:schemeClr val="tx1"/>
                    </a:solidFill>
                    <a:latin typeface="Arial" panose="020B0604020202020204" pitchFamily="34" charset="0"/>
                  </a:defRPr>
                </a:lvl6pPr>
                <a:lvl7pPr eaLnBrk="0" fontAlgn="base" hangingPunct="0">
                  <a:spcBef>
                    <a:spcPct val="0"/>
                  </a:spcBef>
                  <a:spcAft>
                    <a:spcPct val="0"/>
                  </a:spcAft>
                  <a:tabLst>
                    <a:tab pos="239713" algn="l"/>
                  </a:tabLst>
                  <a:defRPr>
                    <a:solidFill>
                      <a:schemeClr val="tx1"/>
                    </a:solidFill>
                    <a:latin typeface="Arial" panose="020B0604020202020204" pitchFamily="34" charset="0"/>
                  </a:defRPr>
                </a:lvl7pPr>
                <a:lvl8pPr eaLnBrk="0" fontAlgn="base" hangingPunct="0">
                  <a:spcBef>
                    <a:spcPct val="0"/>
                  </a:spcBef>
                  <a:spcAft>
                    <a:spcPct val="0"/>
                  </a:spcAft>
                  <a:tabLst>
                    <a:tab pos="239713" algn="l"/>
                  </a:tabLst>
                  <a:defRPr>
                    <a:solidFill>
                      <a:schemeClr val="tx1"/>
                    </a:solidFill>
                    <a:latin typeface="Arial" panose="020B0604020202020204" pitchFamily="34" charset="0"/>
                  </a:defRPr>
                </a:lvl8pPr>
                <a:lvl9pPr eaLnBrk="0" fontAlgn="base" hangingPunct="0">
                  <a:spcBef>
                    <a:spcPct val="0"/>
                  </a:spcBef>
                  <a:spcAft>
                    <a:spcPct val="0"/>
                  </a:spcAft>
                  <a:tabLst>
                    <a:tab pos="239713" algn="l"/>
                  </a:tabLst>
                  <a:defRPr>
                    <a:solidFill>
                      <a:schemeClr val="tx1"/>
                    </a:solidFill>
                    <a:latin typeface="Arial" panose="020B0604020202020204" pitchFamily="34" charset="0"/>
                  </a:defRPr>
                </a:lvl9pPr>
              </a:lstStyle>
              <a:p>
                <a:pPr lvl="0" indent="304800" algn="ctr"/>
                <a:r>
                  <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在</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𝑺</m:t>
                        </m:r>
                      </m:e>
                      <m:sub>
                        <m:r>
                          <a:rPr lang="en-US" altLang="zh-CN" b="1" i="1">
                            <a:latin typeface="Cambria Math" panose="02040503050406030204" pitchFamily="18" charset="0"/>
                          </a:rPr>
                          <m:t>𝑨</m:t>
                        </m:r>
                      </m:sub>
                    </m:sSub>
                  </m:oMath>
                </a14:m>
                <a:r>
                  <a:rPr lang="zh-CN" altLang="en-US" dirty="0">
                    <a:latin typeface="宋体" panose="02010600030101010101" pitchFamily="2" charset="-122"/>
                    <a:ea typeface="宋体" panose="02010600030101010101" pitchFamily="2" charset="-122"/>
                    <a:cs typeface="Times New Roman" panose="02020603050405020304" pitchFamily="18" charset="0"/>
                  </a:rPr>
                  <a:t>算法集条件下二维函数的</a:t>
                </a:r>
                <a:r>
                  <a:rPr lang="en-US" altLang="zh-CN" dirty="0">
                    <a:latin typeface="宋体" panose="02010600030101010101" pitchFamily="2" charset="-122"/>
                    <a:ea typeface="宋体" panose="02010600030101010101" pitchFamily="2" charset="-122"/>
                    <a:cs typeface="Times New Roman" panose="02020603050405020304" pitchFamily="18" charset="0"/>
                  </a:rPr>
                  <a:t>UE</a:t>
                </a:r>
                <a:r>
                  <a:rPr lang="zh-CN" altLang="en-US" dirty="0">
                    <a:latin typeface="宋体" panose="02010600030101010101" pitchFamily="2" charset="-122"/>
                    <a:ea typeface="宋体" panose="02010600030101010101" pitchFamily="2" charset="-122"/>
                    <a:cs typeface="Times New Roman" panose="02020603050405020304" pitchFamily="18" charset="0"/>
                  </a:rPr>
                  <a:t>问题</a:t>
                </a:r>
                <a:endParaRPr lang="zh-CN" altLang="en-US" sz="1400" dirty="0"/>
              </a:p>
              <a:p>
                <a:pPr lvl="0" indent="304800" algn="ctr"/>
                <a:r>
                  <a:rPr lang="zh-CN" altLang="en-US" dirty="0">
                    <a:latin typeface="宋体" panose="02010600030101010101" pitchFamily="2" charset="-122"/>
                    <a:ea typeface="宋体" panose="02010600030101010101" pitchFamily="2" charset="-122"/>
                    <a:cs typeface="Times New Roman" panose="02020603050405020304" pitchFamily="18" charset="0"/>
                  </a:rPr>
                  <a:t>对应的各算法求解函数信息汇总</a:t>
                </a:r>
                <a:endParaRPr lang="zh-CN" altLang="en-US" sz="1400" dirty="0"/>
              </a:p>
            </p:txBody>
          </p:sp>
        </mc:Choice>
        <mc:Fallback xmlns="">
          <p:sp>
            <p:nvSpPr>
              <p:cNvPr id="16" name="Rectangle 2">
                <a:extLst>
                  <a:ext uri="{FF2B5EF4-FFF2-40B4-BE49-F238E27FC236}">
                    <a16:creationId xmlns:a16="http://schemas.microsoft.com/office/drawing/2014/main" id="{31A5E6B7-23A5-42EB-ADD1-0F4E14FDAEBA}"/>
                  </a:ext>
                </a:extLst>
              </p:cNvPr>
              <p:cNvSpPr>
                <a:spLocks noRot="1" noChangeAspect="1" noMove="1" noResize="1" noEditPoints="1" noAdjustHandles="1" noChangeArrowheads="1" noChangeShapeType="1" noTextEdit="1"/>
              </p:cNvSpPr>
              <p:nvPr/>
            </p:nvSpPr>
            <p:spPr bwMode="auto">
              <a:xfrm>
                <a:off x="3877630" y="792718"/>
                <a:ext cx="4208139" cy="646331"/>
              </a:xfrm>
              <a:prstGeom prst="rect">
                <a:avLst/>
              </a:prstGeom>
              <a:blipFill>
                <a:blip r:embed="rId3"/>
                <a:stretch>
                  <a:fillRect t="-6604" r="-1014" b="-132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13835203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实验结果展示</a:t>
            </a:r>
          </a:p>
        </p:txBody>
      </p:sp>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E95E7D68-2859-49E1-AE1D-BBCC3493EF0A}"/>
                  </a:ext>
                </a:extLst>
              </p:cNvPr>
              <p:cNvGraphicFramePr>
                <a:graphicFrameLocks noGrp="1"/>
              </p:cNvGraphicFramePr>
              <p:nvPr>
                <p:extLst>
                  <p:ext uri="{D42A27DB-BD31-4B8C-83A1-F6EECF244321}">
                    <p14:modId xmlns:p14="http://schemas.microsoft.com/office/powerpoint/2010/main" val="492326870"/>
                  </p:ext>
                </p:extLst>
              </p:nvPr>
            </p:nvGraphicFramePr>
            <p:xfrm>
              <a:off x="1597688" y="1493262"/>
              <a:ext cx="8561195" cy="316548"/>
            </p:xfrm>
            <a:graphic>
              <a:graphicData uri="http://schemas.openxmlformats.org/drawingml/2006/table">
                <a:tbl>
                  <a:tblPr firstRow="1" firstCol="1" bandRow="1"/>
                  <a:tblGrid>
                    <a:gridCol w="8561195">
                      <a:extLst>
                        <a:ext uri="{9D8B030D-6E8A-4147-A177-3AD203B41FA5}">
                          <a16:colId xmlns:a16="http://schemas.microsoft.com/office/drawing/2014/main" val="3692033662"/>
                        </a:ext>
                      </a:extLst>
                    </a:gridCol>
                  </a:tblGrid>
                  <a:tr h="237490">
                    <a:tc>
                      <a:txBody>
                        <a:bodyPr/>
                        <a:lstStyle/>
                        <a:p>
                          <a:pPr algn="ctr">
                            <a:lnSpc>
                              <a:spcPct val="125000"/>
                            </a:lnSpc>
                            <a:spcAft>
                              <a:spcPts val="0"/>
                            </a:spcAft>
                            <a:tabLst>
                              <a:tab pos="239395" algn="l"/>
                            </a:tabLst>
                          </a:pPr>
                          <a14:m>
                            <m:oMath xmlns:m="http://schemas.openxmlformats.org/officeDocument/2006/math">
                              <m:r>
                                <a:rPr lang="en-US" sz="1800" i="1">
                                  <a:effectLst/>
                                  <a:latin typeface="Cambria Math" panose="02040503050406030204" pitchFamily="18" charset="0"/>
                                  <a:ea typeface="宋体" panose="02010600030101010101" pitchFamily="2" charset="-122"/>
                                </a:rPr>
                                <m:t>𝑦</m:t>
                              </m:r>
                              <m:r>
                                <a:rPr lang="en-US" sz="1800" i="1">
                                  <a:effectLst/>
                                  <a:latin typeface="Cambria Math" panose="02040503050406030204" pitchFamily="18" charset="0"/>
                                  <a:ea typeface="宋体" panose="02010600030101010101" pitchFamily="2" charset="-122"/>
                                </a:rPr>
                                <m:t>=</m:t>
                              </m:r>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log</m:t>
                                  </m:r>
                                </m:fName>
                                <m:e>
                                  <m:d>
                                    <m:dPr>
                                      <m:ctrlPr>
                                        <a:rPr lang="zh-CN" sz="1800" i="1">
                                          <a:effectLst/>
                                          <a:latin typeface="Cambria Math" panose="02040503050406030204" pitchFamily="18" charset="0"/>
                                          <a:ea typeface="Cambria Math" panose="02040503050406030204" pitchFamily="18" charset="0"/>
                                        </a:rPr>
                                      </m:ctrlPr>
                                    </m:dPr>
                                    <m:e>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abs</m:t>
                                          </m:r>
                                        </m:fName>
                                        <m:e>
                                          <m:d>
                                            <m:dPr>
                                              <m:ctrlPr>
                                                <a:rPr lang="zh-CN" sz="1800" i="1">
                                                  <a:effectLst/>
                                                  <a:latin typeface="Cambria Math" panose="02040503050406030204" pitchFamily="18" charset="0"/>
                                                  <a:ea typeface="Cambria Math" panose="02040503050406030204" pitchFamily="18" charset="0"/>
                                                </a:rPr>
                                              </m:ctrlPr>
                                            </m:dPr>
                                            <m:e>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sin</m:t>
                                                  </m:r>
                                                </m:fName>
                                                <m:e>
                                                  <m:d>
                                                    <m:dPr>
                                                      <m:ctrlPr>
                                                        <a:rPr lang="zh-CN" sz="1800" i="1">
                                                          <a:effectLst/>
                                                          <a:latin typeface="Cambria Math" panose="02040503050406030204" pitchFamily="18" charset="0"/>
                                                          <a:ea typeface="Cambria Math" panose="02040503050406030204" pitchFamily="18" charset="0"/>
                                                        </a:rPr>
                                                      </m:ctrlPr>
                                                    </m:dPr>
                                                    <m:e>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log</m:t>
                                                          </m:r>
                                                        </m:fName>
                                                        <m:e>
                                                          <m:d>
                                                            <m:dPr>
                                                              <m:ctrlPr>
                                                                <a:rPr lang="zh-CN" sz="1800" i="1">
                                                                  <a:effectLst/>
                                                                  <a:latin typeface="Cambria Math" panose="02040503050406030204" pitchFamily="18" charset="0"/>
                                                                  <a:ea typeface="Cambria Math" panose="02040503050406030204" pitchFamily="18" charset="0"/>
                                                                </a:rPr>
                                                              </m:ctrlPr>
                                                            </m:dPr>
                                                            <m:e>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abs</m:t>
                                                                  </m:r>
                                                                </m:fName>
                                                                <m:e>
                                                                  <m:d>
                                                                    <m:dPr>
                                                                      <m:ctrlPr>
                                                                        <a:rPr lang="zh-CN" sz="1800" i="1">
                                                                          <a:effectLst/>
                                                                          <a:latin typeface="Cambria Math" panose="02040503050406030204" pitchFamily="18" charset="0"/>
                                                                          <a:ea typeface="Cambria Math" panose="02040503050406030204" pitchFamily="18" charset="0"/>
                                                                        </a:rPr>
                                                                      </m:ctrlPr>
                                                                    </m:dPr>
                                                                    <m:e>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1</m:t>
                                                                          </m:r>
                                                                        </m:sub>
                                                                      </m:sSub>
                                                                      <m:r>
                                                                        <a:rPr lang="en-US" sz="1800" i="1">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2</m:t>
                                                                          </m:r>
                                                                        </m:sub>
                                                                      </m:sSub>
                                                                    </m:e>
                                                                  </m:d>
                                                                </m:e>
                                                              </m:func>
                                                              <m:r>
                                                                <a:rPr lang="en-US" sz="1800">
                                                                  <a:effectLst/>
                                                                  <a:latin typeface="Cambria Math" panose="02040503050406030204" pitchFamily="18" charset="0"/>
                                                                  <a:ea typeface="宋体" panose="02010600030101010101" pitchFamily="2" charset="-122"/>
                                                                </a:rPr>
                                                                <m:t>+1</m:t>
                                                              </m:r>
                                                            </m:e>
                                                          </m:d>
                                                        </m:e>
                                                      </m:func>
                                                    </m:e>
                                                  </m:d>
                                                </m:e>
                                              </m:func>
                                            </m:e>
                                          </m:d>
                                          <m:r>
                                            <a:rPr lang="en-US" sz="1800">
                                              <a:effectLst/>
                                              <a:latin typeface="Cambria Math" panose="02040503050406030204" pitchFamily="18" charset="0"/>
                                              <a:ea typeface="宋体" panose="02010600030101010101" pitchFamily="2" charset="-122"/>
                                            </a:rPr>
                                            <m:t>+1</m:t>
                                          </m:r>
                                        </m:e>
                                      </m:func>
                                    </m:e>
                                  </m:d>
                                  <m:r>
                                    <a:rPr lang="en-US" sz="1800">
                                      <a:effectLst/>
                                      <a:latin typeface="Cambria Math" panose="02040503050406030204" pitchFamily="18" charset="0"/>
                                      <a:ea typeface="宋体" panose="02010600030101010101" pitchFamily="2" charset="-122"/>
                                    </a:rPr>
                                    <m:t>+</m:t>
                                  </m:r>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sin</m:t>
                                      </m:r>
                                    </m:fName>
                                    <m:e>
                                      <m:d>
                                        <m:dPr>
                                          <m:ctrlPr>
                                            <a:rPr lang="zh-CN" sz="1800" i="1">
                                              <a:effectLst/>
                                              <a:latin typeface="Cambria Math" panose="02040503050406030204" pitchFamily="18" charset="0"/>
                                              <a:ea typeface="Cambria Math" panose="02040503050406030204" pitchFamily="18" charset="0"/>
                                            </a:rPr>
                                          </m:ctrlPr>
                                        </m:dPr>
                                        <m:e>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sin</m:t>
                                              </m:r>
                                            </m:fName>
                                            <m:e>
                                              <m:d>
                                                <m:dPr>
                                                  <m:ctrlPr>
                                                    <a:rPr lang="zh-CN" sz="1800" i="1">
                                                      <a:effectLst/>
                                                      <a:latin typeface="Cambria Math" panose="02040503050406030204" pitchFamily="18" charset="0"/>
                                                      <a:ea typeface="Cambria Math" panose="02040503050406030204" pitchFamily="18" charset="0"/>
                                                    </a:rPr>
                                                  </m:ctrlPr>
                                                </m:dPr>
                                                <m:e>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1</m:t>
                                                      </m:r>
                                                    </m:sub>
                                                  </m:sSub>
                                                </m:e>
                                              </m:d>
                                            </m:e>
                                          </m:func>
                                        </m:e>
                                      </m:d>
                                    </m:e>
                                  </m:func>
                                </m:e>
                              </m:func>
                            </m:oMath>
                          </a14:m>
                          <a:r>
                            <a:rPr lang="en-US" sz="1800" b="1" i="1" dirty="0">
                              <a:effectLst/>
                              <a:latin typeface="Times New Roman" panose="02020603050405020304" pitchFamily="18" charset="0"/>
                              <a:ea typeface="宋体" panose="02010600030101010101" pitchFamily="2" charset="-122"/>
                            </a:rPr>
                            <a:t> </a:t>
                          </a:r>
                          <a14:m>
                            <m:oMath xmlns:m="http://schemas.openxmlformats.org/officeDocument/2006/math">
                              <m:r>
                                <a:rPr lang="en-US" sz="1800" b="1" i="1">
                                  <a:effectLst/>
                                  <a:latin typeface="Cambria Math" panose="02040503050406030204" pitchFamily="18" charset="0"/>
                                  <a:ea typeface="宋体" panose="02010600030101010101" pitchFamily="2" charset="-122"/>
                                </a:rPr>
                                <m:t>−</m:t>
                              </m:r>
                              <m:r>
                                <a:rPr lang="en-US" sz="1800" b="1" i="1">
                                  <a:effectLst/>
                                  <a:latin typeface="Cambria Math" panose="02040503050406030204" pitchFamily="18" charset="0"/>
                                  <a:ea typeface="宋体" panose="02010600030101010101" pitchFamily="2" charset="-122"/>
                                </a:rPr>
                                <m:t>𝟎</m:t>
                              </m:r>
                              <m:r>
                                <a:rPr lang="en-US" sz="1800" b="1" i="1">
                                  <a:effectLst/>
                                  <a:latin typeface="Cambria Math" panose="02040503050406030204" pitchFamily="18" charset="0"/>
                                  <a:ea typeface="宋体" panose="02010600030101010101" pitchFamily="2" charset="-122"/>
                                </a:rPr>
                                <m:t>.</m:t>
                              </m:r>
                              <m:r>
                                <a:rPr lang="en-US" sz="1800" b="1" i="1">
                                  <a:effectLst/>
                                  <a:latin typeface="Cambria Math" panose="02040503050406030204" pitchFamily="18" charset="0"/>
                                  <a:ea typeface="宋体" panose="02010600030101010101" pitchFamily="2" charset="-122"/>
                                </a:rPr>
                                <m:t>𝟕𝟒𝟓𝟔</m:t>
                              </m:r>
                              <m:r>
                                <a:rPr lang="en-US" sz="2800" b="1" i="1">
                                  <a:effectLst/>
                                  <a:latin typeface="Cambria Math" panose="02040503050406030204" pitchFamily="18" charset="0"/>
                                  <a:ea typeface="宋体" panose="02010600030101010101" pitchFamily="2" charset="-122"/>
                                </a:rPr>
                                <m:t>×</m:t>
                              </m:r>
                              <m:sSub>
                                <m:sSubPr>
                                  <m:ctrlPr>
                                    <a:rPr lang="zh-CN" sz="1800" b="1" i="1">
                                      <a:effectLst/>
                                      <a:latin typeface="Cambria Math" panose="02040503050406030204" pitchFamily="18" charset="0"/>
                                      <a:ea typeface="Cambria Math" panose="02040503050406030204" pitchFamily="18" charset="0"/>
                                    </a:rPr>
                                  </m:ctrlPr>
                                </m:sSubPr>
                                <m:e>
                                  <m:r>
                                    <a:rPr lang="en-US" sz="1800" b="1" i="1">
                                      <a:effectLst/>
                                      <a:latin typeface="Cambria Math" panose="02040503050406030204" pitchFamily="18" charset="0"/>
                                      <a:ea typeface="宋体" panose="02010600030101010101" pitchFamily="2" charset="-122"/>
                                    </a:rPr>
                                    <m:t>𝑿</m:t>
                                  </m:r>
                                </m:e>
                                <m:sub>
                                  <m:r>
                                    <a:rPr lang="en-US" sz="1800" b="1" i="1">
                                      <a:effectLst/>
                                      <a:latin typeface="Cambria Math" panose="02040503050406030204" pitchFamily="18" charset="0"/>
                                      <a:ea typeface="宋体" panose="02010600030101010101" pitchFamily="2" charset="-122"/>
                                    </a:rPr>
                                    <m:t>𝟏</m:t>
                                  </m:r>
                                </m:sub>
                              </m:sSub>
                            </m:oMath>
                          </a14:m>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52681964"/>
                      </a:ext>
                    </a:extLst>
                  </a:tr>
                </a:tbl>
              </a:graphicData>
            </a:graphic>
          </p:graphicFrame>
        </mc:Choice>
        <mc:Fallback xmlns="">
          <p:graphicFrame>
            <p:nvGraphicFramePr>
              <p:cNvPr id="11" name="表格 10">
                <a:extLst>
                  <a:ext uri="{FF2B5EF4-FFF2-40B4-BE49-F238E27FC236}">
                    <a16:creationId xmlns:a16="http://schemas.microsoft.com/office/drawing/2014/main" id="{E95E7D68-2859-49E1-AE1D-BBCC3493EF0A}"/>
                  </a:ext>
                </a:extLst>
              </p:cNvPr>
              <p:cNvGraphicFramePr>
                <a:graphicFrameLocks noGrp="1"/>
              </p:cNvGraphicFramePr>
              <p:nvPr>
                <p:extLst>
                  <p:ext uri="{D42A27DB-BD31-4B8C-83A1-F6EECF244321}">
                    <p14:modId xmlns:p14="http://schemas.microsoft.com/office/powerpoint/2010/main" val="492326870"/>
                  </p:ext>
                </p:extLst>
              </p:nvPr>
            </p:nvGraphicFramePr>
            <p:xfrm>
              <a:off x="1597688" y="1493262"/>
              <a:ext cx="8561195" cy="316548"/>
            </p:xfrm>
            <a:graphic>
              <a:graphicData uri="http://schemas.openxmlformats.org/drawingml/2006/table">
                <a:tbl>
                  <a:tblPr firstRow="1" firstCol="1" bandRow="1"/>
                  <a:tblGrid>
                    <a:gridCol w="8561195">
                      <a:extLst>
                        <a:ext uri="{9D8B030D-6E8A-4147-A177-3AD203B41FA5}">
                          <a16:colId xmlns:a16="http://schemas.microsoft.com/office/drawing/2014/main" val="3692033662"/>
                        </a:ext>
                      </a:extLst>
                    </a:gridCol>
                  </a:tblGrid>
                  <a:tr h="316548">
                    <a:tc>
                      <a:txBody>
                        <a:bodyPr/>
                        <a:lstStyle/>
                        <a:p>
                          <a:endParaRPr lang="zh-CN"/>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blipFill>
                          <a:blip r:embed="rId3"/>
                          <a:stretch>
                            <a:fillRect b="-32075"/>
                          </a:stretch>
                        </a:blipFill>
                      </a:tcPr>
                    </a:tc>
                    <a:extLst>
                      <a:ext uri="{0D108BD9-81ED-4DB2-BD59-A6C34878D82A}">
                        <a16:rowId xmlns:a16="http://schemas.microsoft.com/office/drawing/2014/main" val="1652681964"/>
                      </a:ext>
                    </a:extLst>
                  </a:tr>
                </a:tbl>
              </a:graphicData>
            </a:graphic>
          </p:graphicFrame>
        </mc:Fallback>
      </mc:AlternateContent>
      <p:sp>
        <p:nvSpPr>
          <p:cNvPr id="12" name="矩形 11">
            <a:extLst>
              <a:ext uri="{FF2B5EF4-FFF2-40B4-BE49-F238E27FC236}">
                <a16:creationId xmlns:a16="http://schemas.microsoft.com/office/drawing/2014/main" id="{548DB5AD-7C54-45D1-AA4A-C6BC26CA3510}"/>
              </a:ext>
            </a:extLst>
          </p:cNvPr>
          <p:cNvSpPr/>
          <p:nvPr/>
        </p:nvSpPr>
        <p:spPr>
          <a:xfrm>
            <a:off x="3396343" y="1043745"/>
            <a:ext cx="4628558" cy="400110"/>
          </a:xfrm>
          <a:prstGeom prst="rect">
            <a:avLst/>
          </a:prstGeom>
        </p:spPr>
        <p:txBody>
          <a:bodyPr wrap="square">
            <a:spAutoFit/>
          </a:bodyPr>
          <a:lstStyle/>
          <a:p>
            <a:pPr lvl="0" indent="304800" algn="ct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UE(DE)</a:t>
            </a:r>
            <a:endParaRPr lang="zh-CN" altLang="en-US" sz="1600" b="1" dirty="0">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10F67F4C-E973-4547-8467-D7B54C96F6F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447612" y="2230636"/>
            <a:ext cx="4648388" cy="3306006"/>
          </a:xfrm>
          <a:prstGeom prst="rect">
            <a:avLst/>
          </a:prstGeom>
          <a:noFill/>
          <a:ln>
            <a:noFill/>
          </a:ln>
        </p:spPr>
      </p:pic>
      <p:pic>
        <p:nvPicPr>
          <p:cNvPr id="18" name="图片 17">
            <a:extLst>
              <a:ext uri="{FF2B5EF4-FFF2-40B4-BE49-F238E27FC236}">
                <a16:creationId xmlns:a16="http://schemas.microsoft.com/office/drawing/2014/main" id="{38AA7D4D-8C15-4543-B2C8-3DBC0994C05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095999" y="2037656"/>
            <a:ext cx="5007429" cy="3498986"/>
          </a:xfrm>
          <a:prstGeom prst="rect">
            <a:avLst/>
          </a:prstGeom>
          <a:noFill/>
          <a:ln>
            <a:noFill/>
          </a:ln>
        </p:spPr>
      </p:pic>
    </p:spTree>
    <p:extLst>
      <p:ext uri="{BB962C8B-B14F-4D97-AF65-F5344CB8AC3E}">
        <p14:creationId xmlns:p14="http://schemas.microsoft.com/office/powerpoint/2010/main" val="266763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实验结果展示</a:t>
            </a:r>
          </a:p>
        </p:txBody>
      </p:sp>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E95E7D68-2859-49E1-AE1D-BBCC3493EF0A}"/>
                  </a:ext>
                </a:extLst>
              </p:cNvPr>
              <p:cNvGraphicFramePr>
                <a:graphicFrameLocks noGrp="1"/>
              </p:cNvGraphicFramePr>
              <p:nvPr/>
            </p:nvGraphicFramePr>
            <p:xfrm>
              <a:off x="1597688" y="1493262"/>
              <a:ext cx="8561195" cy="316548"/>
            </p:xfrm>
            <a:graphic>
              <a:graphicData uri="http://schemas.openxmlformats.org/drawingml/2006/table">
                <a:tbl>
                  <a:tblPr firstRow="1" firstCol="1" bandRow="1"/>
                  <a:tblGrid>
                    <a:gridCol w="8561195">
                      <a:extLst>
                        <a:ext uri="{9D8B030D-6E8A-4147-A177-3AD203B41FA5}">
                          <a16:colId xmlns:a16="http://schemas.microsoft.com/office/drawing/2014/main" val="3692033662"/>
                        </a:ext>
                      </a:extLst>
                    </a:gridCol>
                  </a:tblGrid>
                  <a:tr h="237490">
                    <a:tc>
                      <a:txBody>
                        <a:bodyPr/>
                        <a:lstStyle/>
                        <a:p>
                          <a:pPr algn="ctr">
                            <a:lnSpc>
                              <a:spcPct val="125000"/>
                            </a:lnSpc>
                            <a:spcAft>
                              <a:spcPts val="0"/>
                            </a:spcAft>
                            <a:tabLst>
                              <a:tab pos="239395" algn="l"/>
                            </a:tabLst>
                          </a:pPr>
                          <a14:m>
                            <m:oMath xmlns:m="http://schemas.openxmlformats.org/officeDocument/2006/math">
                              <m:r>
                                <a:rPr lang="en-US" sz="1800" i="1">
                                  <a:effectLst/>
                                  <a:latin typeface="Cambria Math" panose="02040503050406030204" pitchFamily="18" charset="0"/>
                                  <a:ea typeface="宋体" panose="02010600030101010101" pitchFamily="2" charset="-122"/>
                                </a:rPr>
                                <m:t>𝑦</m:t>
                              </m:r>
                              <m:r>
                                <a:rPr lang="en-US" sz="1800" i="1">
                                  <a:effectLst/>
                                  <a:latin typeface="Cambria Math" panose="02040503050406030204" pitchFamily="18" charset="0"/>
                                  <a:ea typeface="宋体" panose="02010600030101010101" pitchFamily="2" charset="-122"/>
                                </a:rPr>
                                <m:t>=</m:t>
                              </m:r>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log</m:t>
                                  </m:r>
                                </m:fName>
                                <m:e>
                                  <m:d>
                                    <m:dPr>
                                      <m:ctrlPr>
                                        <a:rPr lang="zh-CN" sz="1800" i="1">
                                          <a:effectLst/>
                                          <a:latin typeface="Cambria Math" panose="02040503050406030204" pitchFamily="18" charset="0"/>
                                          <a:ea typeface="Cambria Math" panose="02040503050406030204" pitchFamily="18" charset="0"/>
                                        </a:rPr>
                                      </m:ctrlPr>
                                    </m:dPr>
                                    <m:e>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abs</m:t>
                                          </m:r>
                                        </m:fName>
                                        <m:e>
                                          <m:d>
                                            <m:dPr>
                                              <m:ctrlPr>
                                                <a:rPr lang="zh-CN" sz="1800" i="1">
                                                  <a:effectLst/>
                                                  <a:latin typeface="Cambria Math" panose="02040503050406030204" pitchFamily="18" charset="0"/>
                                                  <a:ea typeface="Cambria Math" panose="02040503050406030204" pitchFamily="18" charset="0"/>
                                                </a:rPr>
                                              </m:ctrlPr>
                                            </m:dPr>
                                            <m:e>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sin</m:t>
                                                  </m:r>
                                                </m:fName>
                                                <m:e>
                                                  <m:d>
                                                    <m:dPr>
                                                      <m:ctrlPr>
                                                        <a:rPr lang="zh-CN" sz="1800" i="1">
                                                          <a:effectLst/>
                                                          <a:latin typeface="Cambria Math" panose="02040503050406030204" pitchFamily="18" charset="0"/>
                                                          <a:ea typeface="Cambria Math" panose="02040503050406030204" pitchFamily="18" charset="0"/>
                                                        </a:rPr>
                                                      </m:ctrlPr>
                                                    </m:dPr>
                                                    <m:e>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log</m:t>
                                                          </m:r>
                                                        </m:fName>
                                                        <m:e>
                                                          <m:d>
                                                            <m:dPr>
                                                              <m:ctrlPr>
                                                                <a:rPr lang="zh-CN" sz="1800" i="1">
                                                                  <a:effectLst/>
                                                                  <a:latin typeface="Cambria Math" panose="02040503050406030204" pitchFamily="18" charset="0"/>
                                                                  <a:ea typeface="Cambria Math" panose="02040503050406030204" pitchFamily="18" charset="0"/>
                                                                </a:rPr>
                                                              </m:ctrlPr>
                                                            </m:dPr>
                                                            <m:e>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abs</m:t>
                                                                  </m:r>
                                                                </m:fName>
                                                                <m:e>
                                                                  <m:d>
                                                                    <m:dPr>
                                                                      <m:ctrlPr>
                                                                        <a:rPr lang="zh-CN" sz="1800" i="1">
                                                                          <a:effectLst/>
                                                                          <a:latin typeface="Cambria Math" panose="02040503050406030204" pitchFamily="18" charset="0"/>
                                                                          <a:ea typeface="Cambria Math" panose="02040503050406030204" pitchFamily="18" charset="0"/>
                                                                        </a:rPr>
                                                                      </m:ctrlPr>
                                                                    </m:dPr>
                                                                    <m:e>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1</m:t>
                                                                          </m:r>
                                                                        </m:sub>
                                                                      </m:sSub>
                                                                      <m:r>
                                                                        <a:rPr lang="en-US" sz="1800" i="1">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2</m:t>
                                                                          </m:r>
                                                                        </m:sub>
                                                                      </m:sSub>
                                                                    </m:e>
                                                                  </m:d>
                                                                </m:e>
                                                              </m:func>
                                                              <m:r>
                                                                <a:rPr lang="en-US" sz="1800">
                                                                  <a:effectLst/>
                                                                  <a:latin typeface="Cambria Math" panose="02040503050406030204" pitchFamily="18" charset="0"/>
                                                                  <a:ea typeface="宋体" panose="02010600030101010101" pitchFamily="2" charset="-122"/>
                                                                </a:rPr>
                                                                <m:t>+1</m:t>
                                                              </m:r>
                                                            </m:e>
                                                          </m:d>
                                                        </m:e>
                                                      </m:func>
                                                    </m:e>
                                                  </m:d>
                                                </m:e>
                                              </m:func>
                                            </m:e>
                                          </m:d>
                                          <m:r>
                                            <a:rPr lang="en-US" sz="1800">
                                              <a:effectLst/>
                                              <a:latin typeface="Cambria Math" panose="02040503050406030204" pitchFamily="18" charset="0"/>
                                              <a:ea typeface="宋体" panose="02010600030101010101" pitchFamily="2" charset="-122"/>
                                            </a:rPr>
                                            <m:t>+1</m:t>
                                          </m:r>
                                        </m:e>
                                      </m:func>
                                    </m:e>
                                  </m:d>
                                  <m:r>
                                    <a:rPr lang="en-US" sz="1800">
                                      <a:effectLst/>
                                      <a:latin typeface="Cambria Math" panose="02040503050406030204" pitchFamily="18" charset="0"/>
                                      <a:ea typeface="宋体" panose="02010600030101010101" pitchFamily="2" charset="-122"/>
                                    </a:rPr>
                                    <m:t>+</m:t>
                                  </m:r>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sin</m:t>
                                      </m:r>
                                    </m:fName>
                                    <m:e>
                                      <m:d>
                                        <m:dPr>
                                          <m:ctrlPr>
                                            <a:rPr lang="zh-CN" sz="1800" i="1">
                                              <a:effectLst/>
                                              <a:latin typeface="Cambria Math" panose="02040503050406030204" pitchFamily="18" charset="0"/>
                                              <a:ea typeface="Cambria Math" panose="02040503050406030204" pitchFamily="18" charset="0"/>
                                            </a:rPr>
                                          </m:ctrlPr>
                                        </m:dPr>
                                        <m:e>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sin</m:t>
                                              </m:r>
                                            </m:fName>
                                            <m:e>
                                              <m:d>
                                                <m:dPr>
                                                  <m:ctrlPr>
                                                    <a:rPr lang="zh-CN" sz="1800" i="1">
                                                      <a:effectLst/>
                                                      <a:latin typeface="Cambria Math" panose="02040503050406030204" pitchFamily="18" charset="0"/>
                                                      <a:ea typeface="Cambria Math" panose="02040503050406030204" pitchFamily="18" charset="0"/>
                                                    </a:rPr>
                                                  </m:ctrlPr>
                                                </m:dPr>
                                                <m:e>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1</m:t>
                                                      </m:r>
                                                    </m:sub>
                                                  </m:sSub>
                                                </m:e>
                                              </m:d>
                                            </m:e>
                                          </m:func>
                                        </m:e>
                                      </m:d>
                                    </m:e>
                                  </m:func>
                                </m:e>
                              </m:func>
                            </m:oMath>
                          </a14:m>
                          <a:r>
                            <a:rPr lang="en-US" sz="1800" b="1" i="1" dirty="0">
                              <a:effectLst/>
                              <a:latin typeface="Times New Roman" panose="02020603050405020304" pitchFamily="18" charset="0"/>
                              <a:ea typeface="宋体" panose="02010600030101010101" pitchFamily="2" charset="-122"/>
                            </a:rPr>
                            <a:t> </a:t>
                          </a:r>
                          <a14:m>
                            <m:oMath xmlns:m="http://schemas.openxmlformats.org/officeDocument/2006/math">
                              <m:r>
                                <a:rPr lang="en-US" sz="1800" b="1" i="1">
                                  <a:effectLst/>
                                  <a:latin typeface="Cambria Math" panose="02040503050406030204" pitchFamily="18" charset="0"/>
                                  <a:ea typeface="宋体" panose="02010600030101010101" pitchFamily="2" charset="-122"/>
                                </a:rPr>
                                <m:t>−</m:t>
                              </m:r>
                              <m:r>
                                <a:rPr lang="en-US" sz="1800" b="1" i="1">
                                  <a:effectLst/>
                                  <a:latin typeface="Cambria Math" panose="02040503050406030204" pitchFamily="18" charset="0"/>
                                  <a:ea typeface="宋体" panose="02010600030101010101" pitchFamily="2" charset="-122"/>
                                </a:rPr>
                                <m:t>𝟎</m:t>
                              </m:r>
                              <m:r>
                                <a:rPr lang="en-US" sz="1800" b="1" i="1">
                                  <a:effectLst/>
                                  <a:latin typeface="Cambria Math" panose="02040503050406030204" pitchFamily="18" charset="0"/>
                                  <a:ea typeface="宋体" panose="02010600030101010101" pitchFamily="2" charset="-122"/>
                                </a:rPr>
                                <m:t>.</m:t>
                              </m:r>
                              <m:r>
                                <a:rPr lang="en-US" sz="1800" b="1" i="1">
                                  <a:effectLst/>
                                  <a:latin typeface="Cambria Math" panose="02040503050406030204" pitchFamily="18" charset="0"/>
                                  <a:ea typeface="宋体" panose="02010600030101010101" pitchFamily="2" charset="-122"/>
                                </a:rPr>
                                <m:t>𝟕𝟒𝟓𝟔</m:t>
                              </m:r>
                              <m:r>
                                <a:rPr lang="en-US" sz="2800" b="1" i="1">
                                  <a:effectLst/>
                                  <a:latin typeface="Cambria Math" panose="02040503050406030204" pitchFamily="18" charset="0"/>
                                  <a:ea typeface="宋体" panose="02010600030101010101" pitchFamily="2" charset="-122"/>
                                </a:rPr>
                                <m:t>×</m:t>
                              </m:r>
                              <m:sSub>
                                <m:sSubPr>
                                  <m:ctrlPr>
                                    <a:rPr lang="zh-CN" sz="1800" b="1" i="1">
                                      <a:effectLst/>
                                      <a:latin typeface="Cambria Math" panose="02040503050406030204" pitchFamily="18" charset="0"/>
                                      <a:ea typeface="Cambria Math" panose="02040503050406030204" pitchFamily="18" charset="0"/>
                                    </a:rPr>
                                  </m:ctrlPr>
                                </m:sSubPr>
                                <m:e>
                                  <m:r>
                                    <a:rPr lang="en-US" sz="1800" b="1" i="1">
                                      <a:effectLst/>
                                      <a:latin typeface="Cambria Math" panose="02040503050406030204" pitchFamily="18" charset="0"/>
                                      <a:ea typeface="宋体" panose="02010600030101010101" pitchFamily="2" charset="-122"/>
                                    </a:rPr>
                                    <m:t>𝑿</m:t>
                                  </m:r>
                                </m:e>
                                <m:sub>
                                  <m:r>
                                    <a:rPr lang="en-US" sz="1800" b="1" i="1">
                                      <a:effectLst/>
                                      <a:latin typeface="Cambria Math" panose="02040503050406030204" pitchFamily="18" charset="0"/>
                                      <a:ea typeface="宋体" panose="02010600030101010101" pitchFamily="2" charset="-122"/>
                                    </a:rPr>
                                    <m:t>𝟏</m:t>
                                  </m:r>
                                </m:sub>
                              </m:sSub>
                            </m:oMath>
                          </a14:m>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52681964"/>
                      </a:ext>
                    </a:extLst>
                  </a:tr>
                </a:tbl>
              </a:graphicData>
            </a:graphic>
          </p:graphicFrame>
        </mc:Choice>
        <mc:Fallback xmlns="">
          <p:graphicFrame>
            <p:nvGraphicFramePr>
              <p:cNvPr id="11" name="表格 10">
                <a:extLst>
                  <a:ext uri="{FF2B5EF4-FFF2-40B4-BE49-F238E27FC236}">
                    <a16:creationId xmlns:a16="http://schemas.microsoft.com/office/drawing/2014/main" id="{E95E7D68-2859-49E1-AE1D-BBCC3493EF0A}"/>
                  </a:ext>
                </a:extLst>
              </p:cNvPr>
              <p:cNvGraphicFramePr>
                <a:graphicFrameLocks noGrp="1"/>
              </p:cNvGraphicFramePr>
              <p:nvPr/>
            </p:nvGraphicFramePr>
            <p:xfrm>
              <a:off x="1597688" y="1493262"/>
              <a:ext cx="8561195" cy="316548"/>
            </p:xfrm>
            <a:graphic>
              <a:graphicData uri="http://schemas.openxmlformats.org/drawingml/2006/table">
                <a:tbl>
                  <a:tblPr firstRow="1" firstCol="1" bandRow="1"/>
                  <a:tblGrid>
                    <a:gridCol w="8561195">
                      <a:extLst>
                        <a:ext uri="{9D8B030D-6E8A-4147-A177-3AD203B41FA5}">
                          <a16:colId xmlns:a16="http://schemas.microsoft.com/office/drawing/2014/main" val="3692033662"/>
                        </a:ext>
                      </a:extLst>
                    </a:gridCol>
                  </a:tblGrid>
                  <a:tr h="316548">
                    <a:tc>
                      <a:txBody>
                        <a:bodyPr/>
                        <a:lstStyle/>
                        <a:p>
                          <a:endParaRPr lang="zh-CN"/>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blipFill>
                          <a:blip r:embed="rId3"/>
                          <a:stretch>
                            <a:fillRect b="-32075"/>
                          </a:stretch>
                        </a:blipFill>
                      </a:tcPr>
                    </a:tc>
                    <a:extLst>
                      <a:ext uri="{0D108BD9-81ED-4DB2-BD59-A6C34878D82A}">
                        <a16:rowId xmlns:a16="http://schemas.microsoft.com/office/drawing/2014/main" val="1652681964"/>
                      </a:ext>
                    </a:extLst>
                  </a:tr>
                </a:tbl>
              </a:graphicData>
            </a:graphic>
          </p:graphicFrame>
        </mc:Fallback>
      </mc:AlternateContent>
      <p:sp>
        <p:nvSpPr>
          <p:cNvPr id="12" name="矩形 11">
            <a:extLst>
              <a:ext uri="{FF2B5EF4-FFF2-40B4-BE49-F238E27FC236}">
                <a16:creationId xmlns:a16="http://schemas.microsoft.com/office/drawing/2014/main" id="{548DB5AD-7C54-45D1-AA4A-C6BC26CA3510}"/>
              </a:ext>
            </a:extLst>
          </p:cNvPr>
          <p:cNvSpPr/>
          <p:nvPr/>
        </p:nvSpPr>
        <p:spPr>
          <a:xfrm>
            <a:off x="3396343" y="1043745"/>
            <a:ext cx="4628558" cy="400110"/>
          </a:xfrm>
          <a:prstGeom prst="rect">
            <a:avLst/>
          </a:prstGeom>
        </p:spPr>
        <p:txBody>
          <a:bodyPr wrap="square">
            <a:spAutoFit/>
          </a:bodyPr>
          <a:lstStyle/>
          <a:p>
            <a:pPr lvl="0" indent="304800" algn="ct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UE(DE)</a:t>
            </a:r>
            <a:endParaRPr lang="zh-CN" altLang="en-US" sz="1600" b="1"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14165860-6B0F-4423-B9A2-C76CAFD06D31}"/>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3262847" y="2321153"/>
            <a:ext cx="5525628" cy="3564013"/>
          </a:xfrm>
          <a:prstGeom prst="rect">
            <a:avLst/>
          </a:prstGeom>
          <a:noFill/>
          <a:ln>
            <a:noFill/>
          </a:ln>
        </p:spPr>
      </p:pic>
    </p:spTree>
    <p:extLst>
      <p:ext uri="{BB962C8B-B14F-4D97-AF65-F5344CB8AC3E}">
        <p14:creationId xmlns:p14="http://schemas.microsoft.com/office/powerpoint/2010/main" val="22885919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实验结果展示</a:t>
            </a:r>
          </a:p>
        </p:txBody>
      </p:sp>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E95E7D68-2859-49E1-AE1D-BBCC3493EF0A}"/>
                  </a:ext>
                </a:extLst>
              </p:cNvPr>
              <p:cNvGraphicFramePr>
                <a:graphicFrameLocks noGrp="1"/>
              </p:cNvGraphicFramePr>
              <p:nvPr/>
            </p:nvGraphicFramePr>
            <p:xfrm>
              <a:off x="1597688" y="1493262"/>
              <a:ext cx="8561195" cy="316548"/>
            </p:xfrm>
            <a:graphic>
              <a:graphicData uri="http://schemas.openxmlformats.org/drawingml/2006/table">
                <a:tbl>
                  <a:tblPr firstRow="1" firstCol="1" bandRow="1"/>
                  <a:tblGrid>
                    <a:gridCol w="8561195">
                      <a:extLst>
                        <a:ext uri="{9D8B030D-6E8A-4147-A177-3AD203B41FA5}">
                          <a16:colId xmlns:a16="http://schemas.microsoft.com/office/drawing/2014/main" val="3692033662"/>
                        </a:ext>
                      </a:extLst>
                    </a:gridCol>
                  </a:tblGrid>
                  <a:tr h="237490">
                    <a:tc>
                      <a:txBody>
                        <a:bodyPr/>
                        <a:lstStyle/>
                        <a:p>
                          <a:pPr algn="ctr">
                            <a:lnSpc>
                              <a:spcPct val="125000"/>
                            </a:lnSpc>
                            <a:spcAft>
                              <a:spcPts val="0"/>
                            </a:spcAft>
                            <a:tabLst>
                              <a:tab pos="239395" algn="l"/>
                            </a:tabLst>
                          </a:pPr>
                          <a14:m>
                            <m:oMath xmlns:m="http://schemas.openxmlformats.org/officeDocument/2006/math">
                              <m:r>
                                <a:rPr lang="en-US" sz="1800" i="1">
                                  <a:effectLst/>
                                  <a:latin typeface="Cambria Math" panose="02040503050406030204" pitchFamily="18" charset="0"/>
                                  <a:ea typeface="宋体" panose="02010600030101010101" pitchFamily="2" charset="-122"/>
                                </a:rPr>
                                <m:t>𝑦</m:t>
                              </m:r>
                              <m:r>
                                <a:rPr lang="en-US" sz="1800" i="1">
                                  <a:effectLst/>
                                  <a:latin typeface="Cambria Math" panose="02040503050406030204" pitchFamily="18" charset="0"/>
                                  <a:ea typeface="宋体" panose="02010600030101010101" pitchFamily="2" charset="-122"/>
                                </a:rPr>
                                <m:t>=</m:t>
                              </m:r>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log</m:t>
                                  </m:r>
                                </m:fName>
                                <m:e>
                                  <m:d>
                                    <m:dPr>
                                      <m:ctrlPr>
                                        <a:rPr lang="zh-CN" sz="1800" i="1">
                                          <a:effectLst/>
                                          <a:latin typeface="Cambria Math" panose="02040503050406030204" pitchFamily="18" charset="0"/>
                                          <a:ea typeface="Cambria Math" panose="02040503050406030204" pitchFamily="18" charset="0"/>
                                        </a:rPr>
                                      </m:ctrlPr>
                                    </m:dPr>
                                    <m:e>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abs</m:t>
                                          </m:r>
                                        </m:fName>
                                        <m:e>
                                          <m:d>
                                            <m:dPr>
                                              <m:ctrlPr>
                                                <a:rPr lang="zh-CN" sz="1800" i="1">
                                                  <a:effectLst/>
                                                  <a:latin typeface="Cambria Math" panose="02040503050406030204" pitchFamily="18" charset="0"/>
                                                  <a:ea typeface="Cambria Math" panose="02040503050406030204" pitchFamily="18" charset="0"/>
                                                </a:rPr>
                                              </m:ctrlPr>
                                            </m:dPr>
                                            <m:e>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sin</m:t>
                                                  </m:r>
                                                </m:fName>
                                                <m:e>
                                                  <m:d>
                                                    <m:dPr>
                                                      <m:ctrlPr>
                                                        <a:rPr lang="zh-CN" sz="1800" i="1">
                                                          <a:effectLst/>
                                                          <a:latin typeface="Cambria Math" panose="02040503050406030204" pitchFamily="18" charset="0"/>
                                                          <a:ea typeface="Cambria Math" panose="02040503050406030204" pitchFamily="18" charset="0"/>
                                                        </a:rPr>
                                                      </m:ctrlPr>
                                                    </m:dPr>
                                                    <m:e>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log</m:t>
                                                          </m:r>
                                                        </m:fName>
                                                        <m:e>
                                                          <m:d>
                                                            <m:dPr>
                                                              <m:ctrlPr>
                                                                <a:rPr lang="zh-CN" sz="1800" i="1">
                                                                  <a:effectLst/>
                                                                  <a:latin typeface="Cambria Math" panose="02040503050406030204" pitchFamily="18" charset="0"/>
                                                                  <a:ea typeface="Cambria Math" panose="02040503050406030204" pitchFamily="18" charset="0"/>
                                                                </a:rPr>
                                                              </m:ctrlPr>
                                                            </m:dPr>
                                                            <m:e>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abs</m:t>
                                                                  </m:r>
                                                                </m:fName>
                                                                <m:e>
                                                                  <m:d>
                                                                    <m:dPr>
                                                                      <m:ctrlPr>
                                                                        <a:rPr lang="zh-CN" sz="1800" i="1">
                                                                          <a:effectLst/>
                                                                          <a:latin typeface="Cambria Math" panose="02040503050406030204" pitchFamily="18" charset="0"/>
                                                                          <a:ea typeface="Cambria Math" panose="02040503050406030204" pitchFamily="18" charset="0"/>
                                                                        </a:rPr>
                                                                      </m:ctrlPr>
                                                                    </m:dPr>
                                                                    <m:e>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1</m:t>
                                                                          </m:r>
                                                                        </m:sub>
                                                                      </m:sSub>
                                                                      <m:r>
                                                                        <a:rPr lang="en-US" sz="1800" i="1">
                                                                          <a:effectLst/>
                                                                          <a:latin typeface="Cambria Math" panose="02040503050406030204" pitchFamily="18" charset="0"/>
                                                                          <a:ea typeface="宋体" panose="02010600030101010101" pitchFamily="2" charset="-122"/>
                                                                        </a:rPr>
                                                                        <m:t>+</m:t>
                                                                      </m:r>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2</m:t>
                                                                          </m:r>
                                                                        </m:sub>
                                                                      </m:sSub>
                                                                    </m:e>
                                                                  </m:d>
                                                                </m:e>
                                                              </m:func>
                                                              <m:r>
                                                                <a:rPr lang="en-US" sz="1800">
                                                                  <a:effectLst/>
                                                                  <a:latin typeface="Cambria Math" panose="02040503050406030204" pitchFamily="18" charset="0"/>
                                                                  <a:ea typeface="宋体" panose="02010600030101010101" pitchFamily="2" charset="-122"/>
                                                                </a:rPr>
                                                                <m:t>+1</m:t>
                                                              </m:r>
                                                            </m:e>
                                                          </m:d>
                                                        </m:e>
                                                      </m:func>
                                                    </m:e>
                                                  </m:d>
                                                </m:e>
                                              </m:func>
                                            </m:e>
                                          </m:d>
                                          <m:r>
                                            <a:rPr lang="en-US" sz="1800">
                                              <a:effectLst/>
                                              <a:latin typeface="Cambria Math" panose="02040503050406030204" pitchFamily="18" charset="0"/>
                                              <a:ea typeface="宋体" panose="02010600030101010101" pitchFamily="2" charset="-122"/>
                                            </a:rPr>
                                            <m:t>+1</m:t>
                                          </m:r>
                                        </m:e>
                                      </m:func>
                                    </m:e>
                                  </m:d>
                                  <m:r>
                                    <a:rPr lang="en-US" sz="1800">
                                      <a:effectLst/>
                                      <a:latin typeface="Cambria Math" panose="02040503050406030204" pitchFamily="18" charset="0"/>
                                      <a:ea typeface="宋体" panose="02010600030101010101" pitchFamily="2" charset="-122"/>
                                    </a:rPr>
                                    <m:t>+</m:t>
                                  </m:r>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sin</m:t>
                                      </m:r>
                                    </m:fName>
                                    <m:e>
                                      <m:d>
                                        <m:dPr>
                                          <m:ctrlPr>
                                            <a:rPr lang="zh-CN" sz="1800" i="1">
                                              <a:effectLst/>
                                              <a:latin typeface="Cambria Math" panose="02040503050406030204" pitchFamily="18" charset="0"/>
                                              <a:ea typeface="Cambria Math" panose="02040503050406030204" pitchFamily="18" charset="0"/>
                                            </a:rPr>
                                          </m:ctrlPr>
                                        </m:dPr>
                                        <m:e>
                                          <m:func>
                                            <m:funcPr>
                                              <m:ctrlPr>
                                                <a:rPr lang="zh-CN" sz="1800" i="1">
                                                  <a:effectLst/>
                                                  <a:latin typeface="Cambria Math" panose="02040503050406030204" pitchFamily="18" charset="0"/>
                                                  <a:ea typeface="Cambria Math" panose="02040503050406030204" pitchFamily="18" charset="0"/>
                                                </a:rPr>
                                              </m:ctrlPr>
                                            </m:funcPr>
                                            <m:fName>
                                              <m:r>
                                                <m:rPr>
                                                  <m:sty m:val="p"/>
                                                </m:rPr>
                                                <a:rPr lang="en-US" sz="1800">
                                                  <a:effectLst/>
                                                  <a:latin typeface="Cambria Math" panose="02040503050406030204" pitchFamily="18" charset="0"/>
                                                  <a:ea typeface="宋体" panose="02010600030101010101" pitchFamily="2" charset="-122"/>
                                                </a:rPr>
                                                <m:t>sin</m:t>
                                              </m:r>
                                            </m:fName>
                                            <m:e>
                                              <m:d>
                                                <m:dPr>
                                                  <m:ctrlPr>
                                                    <a:rPr lang="zh-CN" sz="1800" i="1">
                                                      <a:effectLst/>
                                                      <a:latin typeface="Cambria Math" panose="02040503050406030204" pitchFamily="18" charset="0"/>
                                                      <a:ea typeface="Cambria Math" panose="02040503050406030204" pitchFamily="18" charset="0"/>
                                                    </a:rPr>
                                                  </m:ctrlPr>
                                                </m:dPr>
                                                <m:e>
                                                  <m:sSub>
                                                    <m:sSubPr>
                                                      <m:ctrlPr>
                                                        <a:rPr lang="zh-CN" sz="1800" i="1">
                                                          <a:effectLst/>
                                                          <a:latin typeface="Cambria Math" panose="02040503050406030204" pitchFamily="18" charset="0"/>
                                                          <a:ea typeface="Cambria Math" panose="02040503050406030204" pitchFamily="18" charset="0"/>
                                                        </a:rPr>
                                                      </m:ctrlPr>
                                                    </m:sSubPr>
                                                    <m:e>
                                                      <m:r>
                                                        <a:rPr lang="en-US" sz="1800" i="1">
                                                          <a:effectLst/>
                                                          <a:latin typeface="Cambria Math" panose="02040503050406030204" pitchFamily="18" charset="0"/>
                                                          <a:ea typeface="宋体" panose="02010600030101010101" pitchFamily="2" charset="-122"/>
                                                        </a:rPr>
                                                        <m:t>𝑋</m:t>
                                                      </m:r>
                                                    </m:e>
                                                    <m:sub>
                                                      <m:r>
                                                        <a:rPr lang="en-US" sz="1800" i="1">
                                                          <a:effectLst/>
                                                          <a:latin typeface="Cambria Math" panose="02040503050406030204" pitchFamily="18" charset="0"/>
                                                          <a:ea typeface="宋体" panose="02010600030101010101" pitchFamily="2" charset="-122"/>
                                                        </a:rPr>
                                                        <m:t>1</m:t>
                                                      </m:r>
                                                    </m:sub>
                                                  </m:sSub>
                                                </m:e>
                                              </m:d>
                                            </m:e>
                                          </m:func>
                                        </m:e>
                                      </m:d>
                                    </m:e>
                                  </m:func>
                                </m:e>
                              </m:func>
                            </m:oMath>
                          </a14:m>
                          <a:r>
                            <a:rPr lang="en-US" sz="1800" b="1" i="1" dirty="0">
                              <a:effectLst/>
                              <a:latin typeface="Times New Roman" panose="02020603050405020304" pitchFamily="18" charset="0"/>
                              <a:ea typeface="宋体" panose="02010600030101010101" pitchFamily="2" charset="-122"/>
                            </a:rPr>
                            <a:t> </a:t>
                          </a:r>
                          <a14:m>
                            <m:oMath xmlns:m="http://schemas.openxmlformats.org/officeDocument/2006/math">
                              <m:r>
                                <a:rPr lang="en-US" sz="1800" b="1" i="1">
                                  <a:effectLst/>
                                  <a:latin typeface="Cambria Math" panose="02040503050406030204" pitchFamily="18" charset="0"/>
                                  <a:ea typeface="宋体" panose="02010600030101010101" pitchFamily="2" charset="-122"/>
                                </a:rPr>
                                <m:t>−</m:t>
                              </m:r>
                              <m:r>
                                <a:rPr lang="en-US" sz="1800" b="1" i="1">
                                  <a:effectLst/>
                                  <a:latin typeface="Cambria Math" panose="02040503050406030204" pitchFamily="18" charset="0"/>
                                  <a:ea typeface="宋体" panose="02010600030101010101" pitchFamily="2" charset="-122"/>
                                </a:rPr>
                                <m:t>𝟎</m:t>
                              </m:r>
                              <m:r>
                                <a:rPr lang="en-US" sz="1800" b="1" i="1">
                                  <a:effectLst/>
                                  <a:latin typeface="Cambria Math" panose="02040503050406030204" pitchFamily="18" charset="0"/>
                                  <a:ea typeface="宋体" panose="02010600030101010101" pitchFamily="2" charset="-122"/>
                                </a:rPr>
                                <m:t>.</m:t>
                              </m:r>
                              <m:r>
                                <a:rPr lang="en-US" sz="1800" b="1" i="1">
                                  <a:effectLst/>
                                  <a:latin typeface="Cambria Math" panose="02040503050406030204" pitchFamily="18" charset="0"/>
                                  <a:ea typeface="宋体" panose="02010600030101010101" pitchFamily="2" charset="-122"/>
                                </a:rPr>
                                <m:t>𝟕𝟒𝟓𝟔</m:t>
                              </m:r>
                              <m:r>
                                <a:rPr lang="en-US" sz="2800" b="1" i="1">
                                  <a:effectLst/>
                                  <a:latin typeface="Cambria Math" panose="02040503050406030204" pitchFamily="18" charset="0"/>
                                  <a:ea typeface="宋体" panose="02010600030101010101" pitchFamily="2" charset="-122"/>
                                </a:rPr>
                                <m:t>×</m:t>
                              </m:r>
                              <m:sSub>
                                <m:sSubPr>
                                  <m:ctrlPr>
                                    <a:rPr lang="zh-CN" sz="1800" b="1" i="1">
                                      <a:effectLst/>
                                      <a:latin typeface="Cambria Math" panose="02040503050406030204" pitchFamily="18" charset="0"/>
                                      <a:ea typeface="Cambria Math" panose="02040503050406030204" pitchFamily="18" charset="0"/>
                                    </a:rPr>
                                  </m:ctrlPr>
                                </m:sSubPr>
                                <m:e>
                                  <m:r>
                                    <a:rPr lang="en-US" sz="1800" b="1" i="1">
                                      <a:effectLst/>
                                      <a:latin typeface="Cambria Math" panose="02040503050406030204" pitchFamily="18" charset="0"/>
                                      <a:ea typeface="宋体" panose="02010600030101010101" pitchFamily="2" charset="-122"/>
                                    </a:rPr>
                                    <m:t>𝑿</m:t>
                                  </m:r>
                                </m:e>
                                <m:sub>
                                  <m:r>
                                    <a:rPr lang="en-US" sz="1800" b="1" i="1">
                                      <a:effectLst/>
                                      <a:latin typeface="Cambria Math" panose="02040503050406030204" pitchFamily="18" charset="0"/>
                                      <a:ea typeface="宋体" panose="02010600030101010101" pitchFamily="2" charset="-122"/>
                                    </a:rPr>
                                    <m:t>𝟏</m:t>
                                  </m:r>
                                </m:sub>
                              </m:sSub>
                            </m:oMath>
                          </a14:m>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52681964"/>
                      </a:ext>
                    </a:extLst>
                  </a:tr>
                </a:tbl>
              </a:graphicData>
            </a:graphic>
          </p:graphicFrame>
        </mc:Choice>
        <mc:Fallback xmlns="">
          <p:graphicFrame>
            <p:nvGraphicFramePr>
              <p:cNvPr id="11" name="表格 10">
                <a:extLst>
                  <a:ext uri="{FF2B5EF4-FFF2-40B4-BE49-F238E27FC236}">
                    <a16:creationId xmlns:a16="http://schemas.microsoft.com/office/drawing/2014/main" id="{E95E7D68-2859-49E1-AE1D-BBCC3493EF0A}"/>
                  </a:ext>
                </a:extLst>
              </p:cNvPr>
              <p:cNvGraphicFramePr>
                <a:graphicFrameLocks noGrp="1"/>
              </p:cNvGraphicFramePr>
              <p:nvPr/>
            </p:nvGraphicFramePr>
            <p:xfrm>
              <a:off x="1597688" y="1493262"/>
              <a:ext cx="8561195" cy="316548"/>
            </p:xfrm>
            <a:graphic>
              <a:graphicData uri="http://schemas.openxmlformats.org/drawingml/2006/table">
                <a:tbl>
                  <a:tblPr firstRow="1" firstCol="1" bandRow="1"/>
                  <a:tblGrid>
                    <a:gridCol w="8561195">
                      <a:extLst>
                        <a:ext uri="{9D8B030D-6E8A-4147-A177-3AD203B41FA5}">
                          <a16:colId xmlns:a16="http://schemas.microsoft.com/office/drawing/2014/main" val="3692033662"/>
                        </a:ext>
                      </a:extLst>
                    </a:gridCol>
                  </a:tblGrid>
                  <a:tr h="316548">
                    <a:tc>
                      <a:txBody>
                        <a:bodyPr/>
                        <a:lstStyle/>
                        <a:p>
                          <a:endParaRPr lang="zh-CN"/>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blipFill>
                          <a:blip r:embed="rId3"/>
                          <a:stretch>
                            <a:fillRect b="-32075"/>
                          </a:stretch>
                        </a:blipFill>
                      </a:tcPr>
                    </a:tc>
                    <a:extLst>
                      <a:ext uri="{0D108BD9-81ED-4DB2-BD59-A6C34878D82A}">
                        <a16:rowId xmlns:a16="http://schemas.microsoft.com/office/drawing/2014/main" val="1652681964"/>
                      </a:ext>
                    </a:extLst>
                  </a:tr>
                </a:tbl>
              </a:graphicData>
            </a:graphic>
          </p:graphicFrame>
        </mc:Fallback>
      </mc:AlternateContent>
      <p:sp>
        <p:nvSpPr>
          <p:cNvPr id="12" name="矩形 11">
            <a:extLst>
              <a:ext uri="{FF2B5EF4-FFF2-40B4-BE49-F238E27FC236}">
                <a16:creationId xmlns:a16="http://schemas.microsoft.com/office/drawing/2014/main" id="{548DB5AD-7C54-45D1-AA4A-C6BC26CA3510}"/>
              </a:ext>
            </a:extLst>
          </p:cNvPr>
          <p:cNvSpPr/>
          <p:nvPr/>
        </p:nvSpPr>
        <p:spPr>
          <a:xfrm>
            <a:off x="3396343" y="1043745"/>
            <a:ext cx="4628558" cy="400110"/>
          </a:xfrm>
          <a:prstGeom prst="rect">
            <a:avLst/>
          </a:prstGeom>
        </p:spPr>
        <p:txBody>
          <a:bodyPr wrap="square">
            <a:spAutoFit/>
          </a:bodyPr>
          <a:lstStyle/>
          <a:p>
            <a:pPr lvl="0" indent="304800" algn="ct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UE(DE)</a:t>
            </a:r>
            <a:endParaRPr lang="zh-CN" altLang="en-US" sz="16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BC55FE85-8699-4090-A97A-C11EE171AD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2823" y="2845676"/>
            <a:ext cx="4114800" cy="2743200"/>
          </a:xfrm>
          <a:prstGeom prst="rect">
            <a:avLst/>
          </a:prstGeom>
        </p:spPr>
      </p:pic>
      <p:pic>
        <p:nvPicPr>
          <p:cNvPr id="9" name="图片 8">
            <a:extLst>
              <a:ext uri="{FF2B5EF4-FFF2-40B4-BE49-F238E27FC236}">
                <a16:creationId xmlns:a16="http://schemas.microsoft.com/office/drawing/2014/main" id="{4F41BF60-90A5-45E6-820C-CAF0A424FD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8380" y="2845676"/>
            <a:ext cx="4114800" cy="2743200"/>
          </a:xfrm>
          <a:prstGeom prst="rect">
            <a:avLst/>
          </a:prstGeom>
        </p:spPr>
      </p:pic>
    </p:spTree>
    <p:extLst>
      <p:ext uri="{BB962C8B-B14F-4D97-AF65-F5344CB8AC3E}">
        <p14:creationId xmlns:p14="http://schemas.microsoft.com/office/powerpoint/2010/main" val="3491024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实验结果展示</a:t>
            </a:r>
          </a:p>
        </p:txBody>
      </p:sp>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E95E7D68-2859-49E1-AE1D-BBCC3493EF0A}"/>
                  </a:ext>
                </a:extLst>
              </p:cNvPr>
              <p:cNvGraphicFramePr>
                <a:graphicFrameLocks noGrp="1"/>
              </p:cNvGraphicFramePr>
              <p:nvPr>
                <p:extLst>
                  <p:ext uri="{D42A27DB-BD31-4B8C-83A1-F6EECF244321}">
                    <p14:modId xmlns:p14="http://schemas.microsoft.com/office/powerpoint/2010/main" val="92356744"/>
                  </p:ext>
                </p:extLst>
              </p:nvPr>
            </p:nvGraphicFramePr>
            <p:xfrm>
              <a:off x="1597688" y="1493262"/>
              <a:ext cx="8561195" cy="342900"/>
            </p:xfrm>
            <a:graphic>
              <a:graphicData uri="http://schemas.openxmlformats.org/drawingml/2006/table">
                <a:tbl>
                  <a:tblPr firstRow="1" firstCol="1" bandRow="1"/>
                  <a:tblGrid>
                    <a:gridCol w="8561195">
                      <a:extLst>
                        <a:ext uri="{9D8B030D-6E8A-4147-A177-3AD203B41FA5}">
                          <a16:colId xmlns:a16="http://schemas.microsoft.com/office/drawing/2014/main" val="3692033662"/>
                        </a:ext>
                      </a:extLst>
                    </a:gridCol>
                  </a:tblGrid>
                  <a:tr h="237490">
                    <a:tc>
                      <a:txBody>
                        <a:bodyPr/>
                        <a:lstStyle/>
                        <a:p>
                          <a:pPr algn="ctr">
                            <a:lnSpc>
                              <a:spcPct val="125000"/>
                            </a:lnSpc>
                            <a:spcAft>
                              <a:spcPts val="0"/>
                            </a:spcAft>
                            <a:tabLst>
                              <a:tab pos="239395" algn="l"/>
                            </a:tabLst>
                          </a:pPr>
                          <a14:m>
                            <m:oMathPara xmlns:m="http://schemas.openxmlformats.org/officeDocument/2006/math">
                              <m:oMathParaPr>
                                <m:jc m:val="centerGroup"/>
                              </m:oMathParaPr>
                              <m:oMath xmlns:m="http://schemas.openxmlformats.org/officeDocument/2006/math">
                                <m:r>
                                  <a:rPr lang="en-US" altLang="zh-CN" sz="1800" i="1" kern="1200" smtClean="0">
                                    <a:solidFill>
                                      <a:schemeClr val="tx1"/>
                                    </a:solidFill>
                                    <a:effectLst/>
                                    <a:latin typeface="Cambria Math" panose="02040503050406030204" pitchFamily="18" charset="0"/>
                                    <a:ea typeface="+mn-ea"/>
                                    <a:cs typeface="+mn-cs"/>
                                  </a:rPr>
                                  <m:t>𝑦</m:t>
                                </m:r>
                                <m:r>
                                  <a:rPr lang="en-US" altLang="zh-CN" sz="1800" i="1" kern="1200" smtClean="0">
                                    <a:solidFill>
                                      <a:schemeClr val="tx1"/>
                                    </a:solidFill>
                                    <a:effectLst/>
                                    <a:latin typeface="Cambria Math" panose="02040503050406030204" pitchFamily="18" charset="0"/>
                                    <a:ea typeface="+mn-ea"/>
                                    <a:cs typeface="+mn-cs"/>
                                  </a:rPr>
                                  <m:t>=</m:t>
                                </m:r>
                                <m:func>
                                  <m:funcPr>
                                    <m:ctrlPr>
                                      <a:rPr lang="zh-CN" altLang="zh-CN" sz="1800" i="1" kern="1200">
                                        <a:solidFill>
                                          <a:schemeClr val="tx1"/>
                                        </a:solidFill>
                                        <a:effectLst/>
                                        <a:latin typeface="Cambria Math" panose="02040503050406030204" pitchFamily="18" charset="0"/>
                                        <a:ea typeface="+mn-ea"/>
                                        <a:cs typeface="+mn-cs"/>
                                      </a:rPr>
                                    </m:ctrlPr>
                                  </m:funcPr>
                                  <m:fName>
                                    <m:r>
                                      <m:rPr>
                                        <m:sty m:val="p"/>
                                      </m:rPr>
                                      <a:rPr lang="en-US" altLang="zh-CN" sz="1800" kern="1200">
                                        <a:solidFill>
                                          <a:schemeClr val="tx1"/>
                                        </a:solidFill>
                                        <a:effectLst/>
                                        <a:latin typeface="Cambria Math" panose="02040503050406030204" pitchFamily="18" charset="0"/>
                                        <a:ea typeface="+mn-ea"/>
                                        <a:cs typeface="+mn-cs"/>
                                      </a:rPr>
                                      <m:t>sin</m:t>
                                    </m:r>
                                  </m:fName>
                                  <m:e>
                                    <m:d>
                                      <m:dPr>
                                        <m:ctrlPr>
                                          <a:rPr lang="zh-CN" altLang="zh-CN" sz="1800" i="1" kern="1200">
                                            <a:solidFill>
                                              <a:schemeClr val="tx1"/>
                                            </a:solidFill>
                                            <a:effectLst/>
                                            <a:latin typeface="Cambria Math" panose="02040503050406030204" pitchFamily="18" charset="0"/>
                                            <a:ea typeface="+mn-ea"/>
                                            <a:cs typeface="+mn-cs"/>
                                          </a:rPr>
                                        </m:ctrlPr>
                                      </m:dPr>
                                      <m:e>
                                        <m:func>
                                          <m:funcPr>
                                            <m:ctrlPr>
                                              <a:rPr lang="zh-CN" altLang="zh-CN" sz="1800" i="1" kern="1200">
                                                <a:solidFill>
                                                  <a:schemeClr val="tx1"/>
                                                </a:solidFill>
                                                <a:effectLst/>
                                                <a:latin typeface="Cambria Math" panose="02040503050406030204" pitchFamily="18" charset="0"/>
                                                <a:ea typeface="+mn-ea"/>
                                                <a:cs typeface="+mn-cs"/>
                                              </a:rPr>
                                            </m:ctrlPr>
                                          </m:funcPr>
                                          <m:fName>
                                            <m:r>
                                              <m:rPr>
                                                <m:sty m:val="p"/>
                                              </m:rPr>
                                              <a:rPr lang="en-US" altLang="zh-CN" sz="1800" kern="1200">
                                                <a:solidFill>
                                                  <a:schemeClr val="tx1"/>
                                                </a:solidFill>
                                                <a:effectLst/>
                                                <a:latin typeface="Cambria Math" panose="02040503050406030204" pitchFamily="18" charset="0"/>
                                                <a:ea typeface="+mn-ea"/>
                                                <a:cs typeface="+mn-cs"/>
                                              </a:rPr>
                                              <m:t>log</m:t>
                                            </m:r>
                                          </m:fName>
                                          <m:e>
                                            <m:d>
                                              <m:dPr>
                                                <m:ctrlPr>
                                                  <a:rPr lang="zh-CN" altLang="zh-CN" sz="1800" i="1" kern="1200">
                                                    <a:solidFill>
                                                      <a:schemeClr val="tx1"/>
                                                    </a:solidFill>
                                                    <a:effectLst/>
                                                    <a:latin typeface="Cambria Math" panose="02040503050406030204" pitchFamily="18" charset="0"/>
                                                    <a:ea typeface="+mn-ea"/>
                                                    <a:cs typeface="+mn-cs"/>
                                                  </a:rPr>
                                                </m:ctrlPr>
                                              </m:dPr>
                                              <m:e>
                                                <m:func>
                                                  <m:funcPr>
                                                    <m:ctrlPr>
                                                      <a:rPr lang="zh-CN" altLang="zh-CN" sz="1800" i="1" kern="1200">
                                                        <a:solidFill>
                                                          <a:schemeClr val="tx1"/>
                                                        </a:solidFill>
                                                        <a:effectLst/>
                                                        <a:latin typeface="Cambria Math" panose="02040503050406030204" pitchFamily="18" charset="0"/>
                                                        <a:ea typeface="+mn-ea"/>
                                                        <a:cs typeface="+mn-cs"/>
                                                      </a:rPr>
                                                    </m:ctrlPr>
                                                  </m:funcPr>
                                                  <m:fName>
                                                    <m:r>
                                                      <m:rPr>
                                                        <m:sty m:val="p"/>
                                                      </m:rPr>
                                                      <a:rPr lang="en-US" altLang="zh-CN" sz="1800" kern="1200">
                                                        <a:solidFill>
                                                          <a:schemeClr val="tx1"/>
                                                        </a:solidFill>
                                                        <a:effectLst/>
                                                        <a:latin typeface="Cambria Math" panose="02040503050406030204" pitchFamily="18" charset="0"/>
                                                        <a:ea typeface="+mn-ea"/>
                                                        <a:cs typeface="+mn-cs"/>
                                                      </a:rPr>
                                                      <m:t>abs</m:t>
                                                    </m:r>
                                                  </m:fName>
                                                  <m:e>
                                                    <m:d>
                                                      <m:dPr>
                                                        <m:ctrlPr>
                                                          <a:rPr lang="zh-CN" altLang="zh-CN" sz="1800" i="1" kern="1200">
                                                            <a:solidFill>
                                                              <a:schemeClr val="tx1"/>
                                                            </a:solidFill>
                                                            <a:effectLst/>
                                                            <a:latin typeface="Cambria Math" panose="02040503050406030204" pitchFamily="18" charset="0"/>
                                                            <a:ea typeface="+mn-ea"/>
                                                            <a:cs typeface="+mn-cs"/>
                                                          </a:rPr>
                                                        </m:ctrlPr>
                                                      </m:dPr>
                                                      <m:e>
                                                        <m:sSub>
                                                          <m:sSubPr>
                                                            <m:ctrlPr>
                                                              <a:rPr lang="zh-CN" altLang="zh-CN" sz="1800" i="1" kern="1200">
                                                                <a:solidFill>
                                                                  <a:schemeClr val="tx1"/>
                                                                </a:solidFill>
                                                                <a:effectLst/>
                                                                <a:latin typeface="Cambria Math" panose="02040503050406030204" pitchFamily="18" charset="0"/>
                                                                <a:ea typeface="+mn-ea"/>
                                                                <a:cs typeface="+mn-cs"/>
                                                              </a:rPr>
                                                            </m:ctrlPr>
                                                          </m:sSubPr>
                                                          <m:e>
                                                            <m:r>
                                                              <a:rPr lang="en-US" altLang="zh-CN" sz="1800" i="1" kern="1200">
                                                                <a:solidFill>
                                                                  <a:schemeClr val="tx1"/>
                                                                </a:solidFill>
                                                                <a:effectLst/>
                                                                <a:latin typeface="Cambria Math" panose="02040503050406030204" pitchFamily="18" charset="0"/>
                                                                <a:ea typeface="+mn-ea"/>
                                                                <a:cs typeface="+mn-cs"/>
                                                              </a:rPr>
                                                              <m:t>𝑋</m:t>
                                                            </m:r>
                                                          </m:e>
                                                          <m:sub>
                                                            <m:r>
                                                              <a:rPr lang="en-US" altLang="zh-CN" sz="1800" i="1" kern="1200">
                                                                <a:solidFill>
                                                                  <a:schemeClr val="tx1"/>
                                                                </a:solidFill>
                                                                <a:effectLst/>
                                                                <a:latin typeface="Cambria Math" panose="02040503050406030204" pitchFamily="18" charset="0"/>
                                                                <a:ea typeface="+mn-ea"/>
                                                                <a:cs typeface="+mn-cs"/>
                                                              </a:rPr>
                                                              <m:t>2</m:t>
                                                            </m:r>
                                                          </m:sub>
                                                        </m:sSub>
                                                        <m:r>
                                                          <a:rPr lang="en-US" altLang="zh-CN" sz="1800" kern="1200">
                                                            <a:solidFill>
                                                              <a:schemeClr val="tx1"/>
                                                            </a:solidFill>
                                                            <a:effectLst/>
                                                            <a:latin typeface="Cambria Math" panose="02040503050406030204" pitchFamily="18" charset="0"/>
                                                            <a:ea typeface="+mn-ea"/>
                                                            <a:cs typeface="+mn-cs"/>
                                                          </a:rPr>
                                                          <m:t>+</m:t>
                                                        </m:r>
                                                        <m:func>
                                                          <m:funcPr>
                                                            <m:ctrlPr>
                                                              <a:rPr lang="zh-CN" altLang="zh-CN" sz="1800" i="1" kern="1200">
                                                                <a:solidFill>
                                                                  <a:schemeClr val="tx1"/>
                                                                </a:solidFill>
                                                                <a:effectLst/>
                                                                <a:latin typeface="Cambria Math" panose="02040503050406030204" pitchFamily="18" charset="0"/>
                                                                <a:ea typeface="+mn-ea"/>
                                                                <a:cs typeface="+mn-cs"/>
                                                              </a:rPr>
                                                            </m:ctrlPr>
                                                          </m:funcPr>
                                                          <m:fName>
                                                            <m:r>
                                                              <m:rPr>
                                                                <m:sty m:val="p"/>
                                                              </m:rPr>
                                                              <a:rPr lang="en-US" altLang="zh-CN" sz="1800" kern="1200">
                                                                <a:solidFill>
                                                                  <a:schemeClr val="tx1"/>
                                                                </a:solidFill>
                                                                <a:effectLst/>
                                                                <a:latin typeface="Cambria Math" panose="02040503050406030204" pitchFamily="18" charset="0"/>
                                                                <a:ea typeface="+mn-ea"/>
                                                                <a:cs typeface="+mn-cs"/>
                                                              </a:rPr>
                                                              <m:t>sin</m:t>
                                                            </m:r>
                                                          </m:fName>
                                                          <m:e>
                                                            <m:sSub>
                                                              <m:sSubPr>
                                                                <m:ctrlPr>
                                                                  <a:rPr lang="zh-CN" altLang="zh-CN" sz="1800" i="1" kern="1200">
                                                                    <a:solidFill>
                                                                      <a:schemeClr val="tx1"/>
                                                                    </a:solidFill>
                                                                    <a:effectLst/>
                                                                    <a:latin typeface="Cambria Math" panose="02040503050406030204" pitchFamily="18" charset="0"/>
                                                                    <a:ea typeface="+mn-ea"/>
                                                                    <a:cs typeface="+mn-cs"/>
                                                                  </a:rPr>
                                                                </m:ctrlPr>
                                                              </m:sSubPr>
                                                              <m:e>
                                                                <m:r>
                                                                  <a:rPr lang="en-US" altLang="zh-CN" sz="1800" i="1" kern="1200">
                                                                    <a:solidFill>
                                                                      <a:schemeClr val="tx1"/>
                                                                    </a:solidFill>
                                                                    <a:effectLst/>
                                                                    <a:latin typeface="Cambria Math" panose="02040503050406030204" pitchFamily="18" charset="0"/>
                                                                    <a:ea typeface="+mn-ea"/>
                                                                    <a:cs typeface="+mn-cs"/>
                                                                  </a:rPr>
                                                                  <m:t>𝑋</m:t>
                                                                </m:r>
                                                              </m:e>
                                                              <m:sub>
                                                                <m:r>
                                                                  <a:rPr lang="en-US" altLang="zh-CN" sz="1800" i="1" kern="1200">
                                                                    <a:solidFill>
                                                                      <a:schemeClr val="tx1"/>
                                                                    </a:solidFill>
                                                                    <a:effectLst/>
                                                                    <a:latin typeface="Cambria Math" panose="02040503050406030204" pitchFamily="18" charset="0"/>
                                                                    <a:ea typeface="+mn-ea"/>
                                                                    <a:cs typeface="+mn-cs"/>
                                                                  </a:rPr>
                                                                  <m:t>1</m:t>
                                                                </m:r>
                                                              </m:sub>
                                                            </m:sSub>
                                                          </m:e>
                                                        </m:func>
                                                      </m:e>
                                                    </m:d>
                                                  </m:e>
                                                </m:func>
                                                <m:r>
                                                  <a:rPr lang="en-US" altLang="zh-CN" sz="1800" kern="1200">
                                                    <a:solidFill>
                                                      <a:schemeClr val="tx1"/>
                                                    </a:solidFill>
                                                    <a:effectLst/>
                                                    <a:latin typeface="Cambria Math" panose="02040503050406030204" pitchFamily="18" charset="0"/>
                                                    <a:ea typeface="+mn-ea"/>
                                                    <a:cs typeface="+mn-cs"/>
                                                  </a:rPr>
                                                  <m:t>+1</m:t>
                                                </m:r>
                                              </m:e>
                                            </m:d>
                                          </m:e>
                                        </m:func>
                                      </m:e>
                                    </m:d>
                                  </m:e>
                                </m:func>
                              </m:oMath>
                            </m:oMathPara>
                          </a14:m>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52681964"/>
                      </a:ext>
                    </a:extLst>
                  </a:tr>
                </a:tbl>
              </a:graphicData>
            </a:graphic>
          </p:graphicFrame>
        </mc:Choice>
        <mc:Fallback xmlns="">
          <p:graphicFrame>
            <p:nvGraphicFramePr>
              <p:cNvPr id="11" name="表格 10">
                <a:extLst>
                  <a:ext uri="{FF2B5EF4-FFF2-40B4-BE49-F238E27FC236}">
                    <a16:creationId xmlns:a16="http://schemas.microsoft.com/office/drawing/2014/main" id="{E95E7D68-2859-49E1-AE1D-BBCC3493EF0A}"/>
                  </a:ext>
                </a:extLst>
              </p:cNvPr>
              <p:cNvGraphicFramePr>
                <a:graphicFrameLocks noGrp="1"/>
              </p:cNvGraphicFramePr>
              <p:nvPr>
                <p:extLst>
                  <p:ext uri="{D42A27DB-BD31-4B8C-83A1-F6EECF244321}">
                    <p14:modId xmlns:p14="http://schemas.microsoft.com/office/powerpoint/2010/main" val="92356744"/>
                  </p:ext>
                </p:extLst>
              </p:nvPr>
            </p:nvGraphicFramePr>
            <p:xfrm>
              <a:off x="1597688" y="1493262"/>
              <a:ext cx="8561195" cy="342900"/>
            </p:xfrm>
            <a:graphic>
              <a:graphicData uri="http://schemas.openxmlformats.org/drawingml/2006/table">
                <a:tbl>
                  <a:tblPr firstRow="1" firstCol="1" bandRow="1"/>
                  <a:tblGrid>
                    <a:gridCol w="8561195">
                      <a:extLst>
                        <a:ext uri="{9D8B030D-6E8A-4147-A177-3AD203B41FA5}">
                          <a16:colId xmlns:a16="http://schemas.microsoft.com/office/drawing/2014/main" val="3692033662"/>
                        </a:ext>
                      </a:extLst>
                    </a:gridCol>
                  </a:tblGrid>
                  <a:tr h="342900">
                    <a:tc>
                      <a:txBody>
                        <a:bodyPr/>
                        <a:lstStyle/>
                        <a:p>
                          <a:endParaRPr lang="zh-CN"/>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blipFill>
                          <a:blip r:embed="rId3"/>
                          <a:stretch>
                            <a:fillRect b="-18966"/>
                          </a:stretch>
                        </a:blipFill>
                      </a:tcPr>
                    </a:tc>
                    <a:extLst>
                      <a:ext uri="{0D108BD9-81ED-4DB2-BD59-A6C34878D82A}">
                        <a16:rowId xmlns:a16="http://schemas.microsoft.com/office/drawing/2014/main" val="1652681964"/>
                      </a:ext>
                    </a:extLst>
                  </a:tr>
                </a:tbl>
              </a:graphicData>
            </a:graphic>
          </p:graphicFrame>
        </mc:Fallback>
      </mc:AlternateContent>
      <p:sp>
        <p:nvSpPr>
          <p:cNvPr id="12" name="矩形 11">
            <a:extLst>
              <a:ext uri="{FF2B5EF4-FFF2-40B4-BE49-F238E27FC236}">
                <a16:creationId xmlns:a16="http://schemas.microsoft.com/office/drawing/2014/main" id="{548DB5AD-7C54-45D1-AA4A-C6BC26CA3510}"/>
              </a:ext>
            </a:extLst>
          </p:cNvPr>
          <p:cNvSpPr/>
          <p:nvPr/>
        </p:nvSpPr>
        <p:spPr>
          <a:xfrm>
            <a:off x="3396343" y="1043745"/>
            <a:ext cx="4628558" cy="400110"/>
          </a:xfrm>
          <a:prstGeom prst="rect">
            <a:avLst/>
          </a:prstGeom>
        </p:spPr>
        <p:txBody>
          <a:bodyPr wrap="square">
            <a:spAutoFit/>
          </a:bodyPr>
          <a:lstStyle/>
          <a:p>
            <a:pPr lvl="0" indent="304800" algn="ct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UE(GA)</a:t>
            </a:r>
            <a:endParaRPr lang="zh-CN" altLang="en-US" sz="1600" b="1"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6173AFFE-9E47-4361-83FB-982ABA3859B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5658" y="2348107"/>
            <a:ext cx="4999012" cy="3607399"/>
          </a:xfrm>
          <a:prstGeom prst="rect">
            <a:avLst/>
          </a:prstGeom>
          <a:noFill/>
          <a:ln>
            <a:noFill/>
          </a:ln>
        </p:spPr>
      </p:pic>
      <p:pic>
        <p:nvPicPr>
          <p:cNvPr id="15" name="图片 14">
            <a:extLst>
              <a:ext uri="{FF2B5EF4-FFF2-40B4-BE49-F238E27FC236}">
                <a16:creationId xmlns:a16="http://schemas.microsoft.com/office/drawing/2014/main" id="{2D200B63-92AD-46F6-B392-4567CE5B22A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475465" y="2528511"/>
            <a:ext cx="4758592" cy="3285744"/>
          </a:xfrm>
          <a:prstGeom prst="rect">
            <a:avLst/>
          </a:prstGeom>
          <a:noFill/>
          <a:ln>
            <a:noFill/>
          </a:ln>
        </p:spPr>
      </p:pic>
    </p:spTree>
    <p:extLst>
      <p:ext uri="{BB962C8B-B14F-4D97-AF65-F5344CB8AC3E}">
        <p14:creationId xmlns:p14="http://schemas.microsoft.com/office/powerpoint/2010/main" val="962302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实验结果展示</a:t>
            </a:r>
          </a:p>
        </p:txBody>
      </p:sp>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E95E7D68-2859-49E1-AE1D-BBCC3493EF0A}"/>
                  </a:ext>
                </a:extLst>
              </p:cNvPr>
              <p:cNvGraphicFramePr>
                <a:graphicFrameLocks noGrp="1"/>
              </p:cNvGraphicFramePr>
              <p:nvPr/>
            </p:nvGraphicFramePr>
            <p:xfrm>
              <a:off x="1597688" y="1493262"/>
              <a:ext cx="8561195" cy="342900"/>
            </p:xfrm>
            <a:graphic>
              <a:graphicData uri="http://schemas.openxmlformats.org/drawingml/2006/table">
                <a:tbl>
                  <a:tblPr firstRow="1" firstCol="1" bandRow="1"/>
                  <a:tblGrid>
                    <a:gridCol w="8561195">
                      <a:extLst>
                        <a:ext uri="{9D8B030D-6E8A-4147-A177-3AD203B41FA5}">
                          <a16:colId xmlns:a16="http://schemas.microsoft.com/office/drawing/2014/main" val="3692033662"/>
                        </a:ext>
                      </a:extLst>
                    </a:gridCol>
                  </a:tblGrid>
                  <a:tr h="237490">
                    <a:tc>
                      <a:txBody>
                        <a:bodyPr/>
                        <a:lstStyle/>
                        <a:p>
                          <a:pPr algn="ctr">
                            <a:lnSpc>
                              <a:spcPct val="125000"/>
                            </a:lnSpc>
                            <a:spcAft>
                              <a:spcPts val="0"/>
                            </a:spcAft>
                            <a:tabLst>
                              <a:tab pos="239395" algn="l"/>
                            </a:tabLst>
                          </a:pPr>
                          <a14:m>
                            <m:oMathPara xmlns:m="http://schemas.openxmlformats.org/officeDocument/2006/math">
                              <m:oMathParaPr>
                                <m:jc m:val="centerGroup"/>
                              </m:oMathParaPr>
                              <m:oMath xmlns:m="http://schemas.openxmlformats.org/officeDocument/2006/math">
                                <m:r>
                                  <a:rPr lang="en-US" altLang="zh-CN" sz="1800" i="1" kern="1200" smtClean="0">
                                    <a:solidFill>
                                      <a:schemeClr val="tx1"/>
                                    </a:solidFill>
                                    <a:effectLst/>
                                    <a:latin typeface="Cambria Math" panose="02040503050406030204" pitchFamily="18" charset="0"/>
                                    <a:ea typeface="+mn-ea"/>
                                    <a:cs typeface="+mn-cs"/>
                                  </a:rPr>
                                  <m:t>𝑦</m:t>
                                </m:r>
                                <m:r>
                                  <a:rPr lang="en-US" altLang="zh-CN" sz="1800" i="1" kern="1200" smtClean="0">
                                    <a:solidFill>
                                      <a:schemeClr val="tx1"/>
                                    </a:solidFill>
                                    <a:effectLst/>
                                    <a:latin typeface="Cambria Math" panose="02040503050406030204" pitchFamily="18" charset="0"/>
                                    <a:ea typeface="+mn-ea"/>
                                    <a:cs typeface="+mn-cs"/>
                                  </a:rPr>
                                  <m:t>=</m:t>
                                </m:r>
                                <m:func>
                                  <m:funcPr>
                                    <m:ctrlPr>
                                      <a:rPr lang="zh-CN" altLang="zh-CN" sz="1800" i="1" kern="1200">
                                        <a:solidFill>
                                          <a:schemeClr val="tx1"/>
                                        </a:solidFill>
                                        <a:effectLst/>
                                        <a:latin typeface="Cambria Math" panose="02040503050406030204" pitchFamily="18" charset="0"/>
                                        <a:ea typeface="+mn-ea"/>
                                        <a:cs typeface="+mn-cs"/>
                                      </a:rPr>
                                    </m:ctrlPr>
                                  </m:funcPr>
                                  <m:fName>
                                    <m:r>
                                      <m:rPr>
                                        <m:sty m:val="p"/>
                                      </m:rPr>
                                      <a:rPr lang="en-US" altLang="zh-CN" sz="1800" kern="1200">
                                        <a:solidFill>
                                          <a:schemeClr val="tx1"/>
                                        </a:solidFill>
                                        <a:effectLst/>
                                        <a:latin typeface="Cambria Math" panose="02040503050406030204" pitchFamily="18" charset="0"/>
                                        <a:ea typeface="+mn-ea"/>
                                        <a:cs typeface="+mn-cs"/>
                                      </a:rPr>
                                      <m:t>sin</m:t>
                                    </m:r>
                                  </m:fName>
                                  <m:e>
                                    <m:d>
                                      <m:dPr>
                                        <m:ctrlPr>
                                          <a:rPr lang="zh-CN" altLang="zh-CN" sz="1800" i="1" kern="1200">
                                            <a:solidFill>
                                              <a:schemeClr val="tx1"/>
                                            </a:solidFill>
                                            <a:effectLst/>
                                            <a:latin typeface="Cambria Math" panose="02040503050406030204" pitchFamily="18" charset="0"/>
                                            <a:ea typeface="+mn-ea"/>
                                            <a:cs typeface="+mn-cs"/>
                                          </a:rPr>
                                        </m:ctrlPr>
                                      </m:dPr>
                                      <m:e>
                                        <m:func>
                                          <m:funcPr>
                                            <m:ctrlPr>
                                              <a:rPr lang="zh-CN" altLang="zh-CN" sz="1800" i="1" kern="1200">
                                                <a:solidFill>
                                                  <a:schemeClr val="tx1"/>
                                                </a:solidFill>
                                                <a:effectLst/>
                                                <a:latin typeface="Cambria Math" panose="02040503050406030204" pitchFamily="18" charset="0"/>
                                                <a:ea typeface="+mn-ea"/>
                                                <a:cs typeface="+mn-cs"/>
                                              </a:rPr>
                                            </m:ctrlPr>
                                          </m:funcPr>
                                          <m:fName>
                                            <m:r>
                                              <m:rPr>
                                                <m:sty m:val="p"/>
                                              </m:rPr>
                                              <a:rPr lang="en-US" altLang="zh-CN" sz="1800" kern="1200">
                                                <a:solidFill>
                                                  <a:schemeClr val="tx1"/>
                                                </a:solidFill>
                                                <a:effectLst/>
                                                <a:latin typeface="Cambria Math" panose="02040503050406030204" pitchFamily="18" charset="0"/>
                                                <a:ea typeface="+mn-ea"/>
                                                <a:cs typeface="+mn-cs"/>
                                              </a:rPr>
                                              <m:t>log</m:t>
                                            </m:r>
                                          </m:fName>
                                          <m:e>
                                            <m:d>
                                              <m:dPr>
                                                <m:ctrlPr>
                                                  <a:rPr lang="zh-CN" altLang="zh-CN" sz="1800" i="1" kern="1200">
                                                    <a:solidFill>
                                                      <a:schemeClr val="tx1"/>
                                                    </a:solidFill>
                                                    <a:effectLst/>
                                                    <a:latin typeface="Cambria Math" panose="02040503050406030204" pitchFamily="18" charset="0"/>
                                                    <a:ea typeface="+mn-ea"/>
                                                    <a:cs typeface="+mn-cs"/>
                                                  </a:rPr>
                                                </m:ctrlPr>
                                              </m:dPr>
                                              <m:e>
                                                <m:func>
                                                  <m:funcPr>
                                                    <m:ctrlPr>
                                                      <a:rPr lang="zh-CN" altLang="zh-CN" sz="1800" i="1" kern="1200">
                                                        <a:solidFill>
                                                          <a:schemeClr val="tx1"/>
                                                        </a:solidFill>
                                                        <a:effectLst/>
                                                        <a:latin typeface="Cambria Math" panose="02040503050406030204" pitchFamily="18" charset="0"/>
                                                        <a:ea typeface="+mn-ea"/>
                                                        <a:cs typeface="+mn-cs"/>
                                                      </a:rPr>
                                                    </m:ctrlPr>
                                                  </m:funcPr>
                                                  <m:fName>
                                                    <m:r>
                                                      <m:rPr>
                                                        <m:sty m:val="p"/>
                                                      </m:rPr>
                                                      <a:rPr lang="en-US" altLang="zh-CN" sz="1800" kern="1200">
                                                        <a:solidFill>
                                                          <a:schemeClr val="tx1"/>
                                                        </a:solidFill>
                                                        <a:effectLst/>
                                                        <a:latin typeface="Cambria Math" panose="02040503050406030204" pitchFamily="18" charset="0"/>
                                                        <a:ea typeface="+mn-ea"/>
                                                        <a:cs typeface="+mn-cs"/>
                                                      </a:rPr>
                                                      <m:t>abs</m:t>
                                                    </m:r>
                                                  </m:fName>
                                                  <m:e>
                                                    <m:d>
                                                      <m:dPr>
                                                        <m:ctrlPr>
                                                          <a:rPr lang="zh-CN" altLang="zh-CN" sz="1800" i="1" kern="1200">
                                                            <a:solidFill>
                                                              <a:schemeClr val="tx1"/>
                                                            </a:solidFill>
                                                            <a:effectLst/>
                                                            <a:latin typeface="Cambria Math" panose="02040503050406030204" pitchFamily="18" charset="0"/>
                                                            <a:ea typeface="+mn-ea"/>
                                                            <a:cs typeface="+mn-cs"/>
                                                          </a:rPr>
                                                        </m:ctrlPr>
                                                      </m:dPr>
                                                      <m:e>
                                                        <m:sSub>
                                                          <m:sSubPr>
                                                            <m:ctrlPr>
                                                              <a:rPr lang="zh-CN" altLang="zh-CN" sz="1800" i="1" kern="1200">
                                                                <a:solidFill>
                                                                  <a:schemeClr val="tx1"/>
                                                                </a:solidFill>
                                                                <a:effectLst/>
                                                                <a:latin typeface="Cambria Math" panose="02040503050406030204" pitchFamily="18" charset="0"/>
                                                                <a:ea typeface="+mn-ea"/>
                                                                <a:cs typeface="+mn-cs"/>
                                                              </a:rPr>
                                                            </m:ctrlPr>
                                                          </m:sSubPr>
                                                          <m:e>
                                                            <m:r>
                                                              <a:rPr lang="en-US" altLang="zh-CN" sz="1800" i="1" kern="1200">
                                                                <a:solidFill>
                                                                  <a:schemeClr val="tx1"/>
                                                                </a:solidFill>
                                                                <a:effectLst/>
                                                                <a:latin typeface="Cambria Math" panose="02040503050406030204" pitchFamily="18" charset="0"/>
                                                                <a:ea typeface="+mn-ea"/>
                                                                <a:cs typeface="+mn-cs"/>
                                                              </a:rPr>
                                                              <m:t>𝑋</m:t>
                                                            </m:r>
                                                          </m:e>
                                                          <m:sub>
                                                            <m:r>
                                                              <a:rPr lang="en-US" altLang="zh-CN" sz="1800" i="1" kern="1200">
                                                                <a:solidFill>
                                                                  <a:schemeClr val="tx1"/>
                                                                </a:solidFill>
                                                                <a:effectLst/>
                                                                <a:latin typeface="Cambria Math" panose="02040503050406030204" pitchFamily="18" charset="0"/>
                                                                <a:ea typeface="+mn-ea"/>
                                                                <a:cs typeface="+mn-cs"/>
                                                              </a:rPr>
                                                              <m:t>2</m:t>
                                                            </m:r>
                                                          </m:sub>
                                                        </m:sSub>
                                                        <m:r>
                                                          <a:rPr lang="en-US" altLang="zh-CN" sz="1800" kern="1200">
                                                            <a:solidFill>
                                                              <a:schemeClr val="tx1"/>
                                                            </a:solidFill>
                                                            <a:effectLst/>
                                                            <a:latin typeface="Cambria Math" panose="02040503050406030204" pitchFamily="18" charset="0"/>
                                                            <a:ea typeface="+mn-ea"/>
                                                            <a:cs typeface="+mn-cs"/>
                                                          </a:rPr>
                                                          <m:t>+</m:t>
                                                        </m:r>
                                                        <m:func>
                                                          <m:funcPr>
                                                            <m:ctrlPr>
                                                              <a:rPr lang="zh-CN" altLang="zh-CN" sz="1800" i="1" kern="1200">
                                                                <a:solidFill>
                                                                  <a:schemeClr val="tx1"/>
                                                                </a:solidFill>
                                                                <a:effectLst/>
                                                                <a:latin typeface="Cambria Math" panose="02040503050406030204" pitchFamily="18" charset="0"/>
                                                                <a:ea typeface="+mn-ea"/>
                                                                <a:cs typeface="+mn-cs"/>
                                                              </a:rPr>
                                                            </m:ctrlPr>
                                                          </m:funcPr>
                                                          <m:fName>
                                                            <m:r>
                                                              <m:rPr>
                                                                <m:sty m:val="p"/>
                                                              </m:rPr>
                                                              <a:rPr lang="en-US" altLang="zh-CN" sz="1800" kern="1200">
                                                                <a:solidFill>
                                                                  <a:schemeClr val="tx1"/>
                                                                </a:solidFill>
                                                                <a:effectLst/>
                                                                <a:latin typeface="Cambria Math" panose="02040503050406030204" pitchFamily="18" charset="0"/>
                                                                <a:ea typeface="+mn-ea"/>
                                                                <a:cs typeface="+mn-cs"/>
                                                              </a:rPr>
                                                              <m:t>sin</m:t>
                                                            </m:r>
                                                          </m:fName>
                                                          <m:e>
                                                            <m:sSub>
                                                              <m:sSubPr>
                                                                <m:ctrlPr>
                                                                  <a:rPr lang="zh-CN" altLang="zh-CN" sz="1800" i="1" kern="1200">
                                                                    <a:solidFill>
                                                                      <a:schemeClr val="tx1"/>
                                                                    </a:solidFill>
                                                                    <a:effectLst/>
                                                                    <a:latin typeface="Cambria Math" panose="02040503050406030204" pitchFamily="18" charset="0"/>
                                                                    <a:ea typeface="+mn-ea"/>
                                                                    <a:cs typeface="+mn-cs"/>
                                                                  </a:rPr>
                                                                </m:ctrlPr>
                                                              </m:sSubPr>
                                                              <m:e>
                                                                <m:r>
                                                                  <a:rPr lang="en-US" altLang="zh-CN" sz="1800" i="1" kern="1200">
                                                                    <a:solidFill>
                                                                      <a:schemeClr val="tx1"/>
                                                                    </a:solidFill>
                                                                    <a:effectLst/>
                                                                    <a:latin typeface="Cambria Math" panose="02040503050406030204" pitchFamily="18" charset="0"/>
                                                                    <a:ea typeface="+mn-ea"/>
                                                                    <a:cs typeface="+mn-cs"/>
                                                                  </a:rPr>
                                                                  <m:t>𝑋</m:t>
                                                                </m:r>
                                                              </m:e>
                                                              <m:sub>
                                                                <m:r>
                                                                  <a:rPr lang="en-US" altLang="zh-CN" sz="1800" i="1" kern="1200">
                                                                    <a:solidFill>
                                                                      <a:schemeClr val="tx1"/>
                                                                    </a:solidFill>
                                                                    <a:effectLst/>
                                                                    <a:latin typeface="Cambria Math" panose="02040503050406030204" pitchFamily="18" charset="0"/>
                                                                    <a:ea typeface="+mn-ea"/>
                                                                    <a:cs typeface="+mn-cs"/>
                                                                  </a:rPr>
                                                                  <m:t>1</m:t>
                                                                </m:r>
                                                              </m:sub>
                                                            </m:sSub>
                                                          </m:e>
                                                        </m:func>
                                                      </m:e>
                                                    </m:d>
                                                  </m:e>
                                                </m:func>
                                                <m:r>
                                                  <a:rPr lang="en-US" altLang="zh-CN" sz="1800" kern="1200">
                                                    <a:solidFill>
                                                      <a:schemeClr val="tx1"/>
                                                    </a:solidFill>
                                                    <a:effectLst/>
                                                    <a:latin typeface="Cambria Math" panose="02040503050406030204" pitchFamily="18" charset="0"/>
                                                    <a:ea typeface="+mn-ea"/>
                                                    <a:cs typeface="+mn-cs"/>
                                                  </a:rPr>
                                                  <m:t>+1</m:t>
                                                </m:r>
                                              </m:e>
                                            </m:d>
                                          </m:e>
                                        </m:func>
                                      </m:e>
                                    </m:d>
                                  </m:e>
                                </m:func>
                              </m:oMath>
                            </m:oMathPara>
                          </a14:m>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52681964"/>
                      </a:ext>
                    </a:extLst>
                  </a:tr>
                </a:tbl>
              </a:graphicData>
            </a:graphic>
          </p:graphicFrame>
        </mc:Choice>
        <mc:Fallback xmlns="">
          <p:graphicFrame>
            <p:nvGraphicFramePr>
              <p:cNvPr id="11" name="表格 10">
                <a:extLst>
                  <a:ext uri="{FF2B5EF4-FFF2-40B4-BE49-F238E27FC236}">
                    <a16:creationId xmlns:a16="http://schemas.microsoft.com/office/drawing/2014/main" id="{E95E7D68-2859-49E1-AE1D-BBCC3493EF0A}"/>
                  </a:ext>
                </a:extLst>
              </p:cNvPr>
              <p:cNvGraphicFramePr>
                <a:graphicFrameLocks noGrp="1"/>
              </p:cNvGraphicFramePr>
              <p:nvPr/>
            </p:nvGraphicFramePr>
            <p:xfrm>
              <a:off x="1597688" y="1493262"/>
              <a:ext cx="8561195" cy="342900"/>
            </p:xfrm>
            <a:graphic>
              <a:graphicData uri="http://schemas.openxmlformats.org/drawingml/2006/table">
                <a:tbl>
                  <a:tblPr firstRow="1" firstCol="1" bandRow="1"/>
                  <a:tblGrid>
                    <a:gridCol w="8561195">
                      <a:extLst>
                        <a:ext uri="{9D8B030D-6E8A-4147-A177-3AD203B41FA5}">
                          <a16:colId xmlns:a16="http://schemas.microsoft.com/office/drawing/2014/main" val="3692033662"/>
                        </a:ext>
                      </a:extLst>
                    </a:gridCol>
                  </a:tblGrid>
                  <a:tr h="342900">
                    <a:tc>
                      <a:txBody>
                        <a:bodyPr/>
                        <a:lstStyle/>
                        <a:p>
                          <a:endParaRPr lang="zh-CN"/>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blipFill>
                          <a:blip r:embed="rId3"/>
                          <a:stretch>
                            <a:fillRect b="-18966"/>
                          </a:stretch>
                        </a:blipFill>
                      </a:tcPr>
                    </a:tc>
                    <a:extLst>
                      <a:ext uri="{0D108BD9-81ED-4DB2-BD59-A6C34878D82A}">
                        <a16:rowId xmlns:a16="http://schemas.microsoft.com/office/drawing/2014/main" val="1652681964"/>
                      </a:ext>
                    </a:extLst>
                  </a:tr>
                </a:tbl>
              </a:graphicData>
            </a:graphic>
          </p:graphicFrame>
        </mc:Fallback>
      </mc:AlternateContent>
      <p:sp>
        <p:nvSpPr>
          <p:cNvPr id="12" name="矩形 11">
            <a:extLst>
              <a:ext uri="{FF2B5EF4-FFF2-40B4-BE49-F238E27FC236}">
                <a16:creationId xmlns:a16="http://schemas.microsoft.com/office/drawing/2014/main" id="{548DB5AD-7C54-45D1-AA4A-C6BC26CA3510}"/>
              </a:ext>
            </a:extLst>
          </p:cNvPr>
          <p:cNvSpPr/>
          <p:nvPr/>
        </p:nvSpPr>
        <p:spPr>
          <a:xfrm>
            <a:off x="3396343" y="1043745"/>
            <a:ext cx="4628558" cy="400110"/>
          </a:xfrm>
          <a:prstGeom prst="rect">
            <a:avLst/>
          </a:prstGeom>
        </p:spPr>
        <p:txBody>
          <a:bodyPr wrap="square">
            <a:spAutoFit/>
          </a:bodyPr>
          <a:lstStyle/>
          <a:p>
            <a:pPr lvl="0" indent="304800" algn="ct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UE(GA)</a:t>
            </a:r>
            <a:endParaRPr lang="zh-CN" altLang="en-US" sz="1600" b="1"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4CC89BE7-53C0-4869-B262-C43F86440180}"/>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3544494" y="2300218"/>
            <a:ext cx="4665010" cy="3145989"/>
          </a:xfrm>
          <a:prstGeom prst="rect">
            <a:avLst/>
          </a:prstGeom>
          <a:noFill/>
          <a:ln>
            <a:noFill/>
          </a:ln>
        </p:spPr>
      </p:pic>
    </p:spTree>
    <p:extLst>
      <p:ext uri="{BB962C8B-B14F-4D97-AF65-F5344CB8AC3E}">
        <p14:creationId xmlns:p14="http://schemas.microsoft.com/office/powerpoint/2010/main" val="1756899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a14:imgEffect>
                    <a14:imgEffect>
                      <a14:saturation sat="0"/>
                    </a14:imgEffect>
                  </a14:imgLayer>
                </a14:imgProps>
              </a:ext>
              <a:ext uri="{28A0092B-C50C-407E-A947-70E740481C1C}">
                <a14:useLocalDpi xmlns:a14="http://schemas.microsoft.com/office/drawing/2010/main"/>
              </a:ext>
            </a:extLst>
          </a:blip>
          <a:srcRect/>
          <a:stretch>
            <a:fillRect/>
          </a:stretch>
        </p:blipFill>
        <p:spPr>
          <a:xfrm>
            <a:off x="0" y="3465949"/>
            <a:ext cx="12218272" cy="3429000"/>
          </a:xfrm>
          <a:prstGeom prst="rect">
            <a:avLst/>
          </a:prstGeom>
        </p:spPr>
      </p:pic>
      <p:sp>
        <p:nvSpPr>
          <p:cNvPr id="9" name="圆角矩形 8"/>
          <p:cNvSpPr/>
          <p:nvPr/>
        </p:nvSpPr>
        <p:spPr>
          <a:xfrm>
            <a:off x="673509" y="591324"/>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3886977" y="3291162"/>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236696" y="2313216"/>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983772" y="2860805"/>
            <a:ext cx="252924" cy="25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575161" y="2397097"/>
            <a:ext cx="1715719" cy="1446550"/>
          </a:xfrm>
          <a:prstGeom prst="rect">
            <a:avLst/>
          </a:prstGeom>
          <a:noFill/>
        </p:spPr>
        <p:txBody>
          <a:bodyPr wrap="square" rtlCol="0">
            <a:spAutoFit/>
          </a:bodyPr>
          <a:lstStyle/>
          <a:p>
            <a:pPr algn="ctr"/>
            <a:r>
              <a:rPr lang="en-US" altLang="zh-CN" sz="8800" dirty="0">
                <a:latin typeface="FuturaBookC" pitchFamily="2" charset="-52"/>
              </a:rPr>
              <a:t>01</a:t>
            </a:r>
            <a:endParaRPr lang="zh-CN" altLang="en-US" sz="8800" dirty="0">
              <a:latin typeface="FuturaBookC" pitchFamily="2" charset="-52"/>
            </a:endParaRPr>
          </a:p>
        </p:txBody>
      </p:sp>
      <p:sp>
        <p:nvSpPr>
          <p:cNvPr id="32" name="文本框 31"/>
          <p:cNvSpPr txBox="1"/>
          <p:nvPr/>
        </p:nvSpPr>
        <p:spPr>
          <a:xfrm>
            <a:off x="5304472" y="2637065"/>
            <a:ext cx="4422225" cy="706755"/>
          </a:xfrm>
          <a:prstGeom prst="rect">
            <a:avLst/>
          </a:prstGeom>
          <a:noFill/>
        </p:spPr>
        <p:txBody>
          <a:bodyPr wrap="square" rtlCol="0">
            <a:spAutoFit/>
          </a:bodyPr>
          <a:lstStyle/>
          <a:p>
            <a:pPr algn="dist"/>
            <a:r>
              <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sym typeface="+mn-ea"/>
              </a:rPr>
              <a:t>研究内容与目标</a:t>
            </a:r>
          </a:p>
        </p:txBody>
      </p:sp>
      <p:sp>
        <p:nvSpPr>
          <p:cNvPr id="33" name="文本框 32"/>
          <p:cNvSpPr txBox="1"/>
          <p:nvPr/>
        </p:nvSpPr>
        <p:spPr>
          <a:xfrm>
            <a:off x="5345191" y="3278573"/>
            <a:ext cx="4681303" cy="338554"/>
          </a:xfrm>
          <a:prstGeom prst="rect">
            <a:avLst/>
          </a:prstGeom>
          <a:noFill/>
        </p:spPr>
        <p:txBody>
          <a:bodyPr wrap="square" rtlCol="0">
            <a:spAutoFit/>
          </a:bodyPr>
          <a:lstStyle/>
          <a:p>
            <a:pPr algn="ctr"/>
            <a:r>
              <a:rPr lang="en-US" altLang="zh-CN" sz="1600" dirty="0">
                <a:solidFill>
                  <a:schemeClr val="tx1">
                    <a:lumMod val="75000"/>
                    <a:lumOff val="25000"/>
                  </a:schemeClr>
                </a:solidFill>
                <a:latin typeface="FuturaBookC" pitchFamily="2" charset="-52"/>
                <a:ea typeface="锐字逼格青春粗黑体简2.0" panose="02010604000000000000" pitchFamily="2" charset="-122"/>
              </a:rPr>
              <a:t>Research content and objectives</a:t>
            </a:r>
            <a:endParaRPr lang="zh-CN" altLang="en-US" sz="1600" dirty="0">
              <a:solidFill>
                <a:schemeClr val="tx1">
                  <a:lumMod val="75000"/>
                  <a:lumOff val="25000"/>
                </a:schemeClr>
              </a:solidFill>
              <a:latin typeface="FuturaBookC" pitchFamily="2" charset="-52"/>
              <a:ea typeface="锐字逼格青春粗黑体简2.0" panose="02010604000000000000" pitchFamily="2" charset="-122"/>
            </a:endParaRPr>
          </a:p>
        </p:txBody>
      </p:sp>
      <p:cxnSp>
        <p:nvCxnSpPr>
          <p:cNvPr id="2" name="直接连接符 1"/>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5165">
        <p:fade/>
      </p:transition>
    </mc:Choice>
    <mc:Fallback xmlns="">
      <p:transition advTm="5165">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实验结果展示</a:t>
            </a:r>
          </a:p>
        </p:txBody>
      </p:sp>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E95E7D68-2859-49E1-AE1D-BBCC3493EF0A}"/>
                  </a:ext>
                </a:extLst>
              </p:cNvPr>
              <p:cNvGraphicFramePr>
                <a:graphicFrameLocks noGrp="1"/>
              </p:cNvGraphicFramePr>
              <p:nvPr/>
            </p:nvGraphicFramePr>
            <p:xfrm>
              <a:off x="1597688" y="1493262"/>
              <a:ext cx="8561195" cy="342900"/>
            </p:xfrm>
            <a:graphic>
              <a:graphicData uri="http://schemas.openxmlformats.org/drawingml/2006/table">
                <a:tbl>
                  <a:tblPr firstRow="1" firstCol="1" bandRow="1"/>
                  <a:tblGrid>
                    <a:gridCol w="8561195">
                      <a:extLst>
                        <a:ext uri="{9D8B030D-6E8A-4147-A177-3AD203B41FA5}">
                          <a16:colId xmlns:a16="http://schemas.microsoft.com/office/drawing/2014/main" val="3692033662"/>
                        </a:ext>
                      </a:extLst>
                    </a:gridCol>
                  </a:tblGrid>
                  <a:tr h="237490">
                    <a:tc>
                      <a:txBody>
                        <a:bodyPr/>
                        <a:lstStyle/>
                        <a:p>
                          <a:pPr algn="ctr">
                            <a:lnSpc>
                              <a:spcPct val="125000"/>
                            </a:lnSpc>
                            <a:spcAft>
                              <a:spcPts val="0"/>
                            </a:spcAft>
                            <a:tabLst>
                              <a:tab pos="239395" algn="l"/>
                            </a:tabLst>
                          </a:pPr>
                          <a14:m>
                            <m:oMathPara xmlns:m="http://schemas.openxmlformats.org/officeDocument/2006/math">
                              <m:oMathParaPr>
                                <m:jc m:val="centerGroup"/>
                              </m:oMathParaPr>
                              <m:oMath xmlns:m="http://schemas.openxmlformats.org/officeDocument/2006/math">
                                <m:r>
                                  <a:rPr lang="en-US" altLang="zh-CN" sz="1800" i="1" kern="1200" smtClean="0">
                                    <a:solidFill>
                                      <a:schemeClr val="tx1"/>
                                    </a:solidFill>
                                    <a:effectLst/>
                                    <a:latin typeface="Cambria Math" panose="02040503050406030204" pitchFamily="18" charset="0"/>
                                    <a:ea typeface="+mn-ea"/>
                                    <a:cs typeface="+mn-cs"/>
                                  </a:rPr>
                                  <m:t>𝑦</m:t>
                                </m:r>
                                <m:r>
                                  <a:rPr lang="en-US" altLang="zh-CN" sz="1800" i="1" kern="1200" smtClean="0">
                                    <a:solidFill>
                                      <a:schemeClr val="tx1"/>
                                    </a:solidFill>
                                    <a:effectLst/>
                                    <a:latin typeface="Cambria Math" panose="02040503050406030204" pitchFamily="18" charset="0"/>
                                    <a:ea typeface="+mn-ea"/>
                                    <a:cs typeface="+mn-cs"/>
                                  </a:rPr>
                                  <m:t>=</m:t>
                                </m:r>
                                <m:func>
                                  <m:funcPr>
                                    <m:ctrlPr>
                                      <a:rPr lang="zh-CN" altLang="zh-CN" sz="1800" i="1" kern="1200">
                                        <a:solidFill>
                                          <a:schemeClr val="tx1"/>
                                        </a:solidFill>
                                        <a:effectLst/>
                                        <a:latin typeface="Cambria Math" panose="02040503050406030204" pitchFamily="18" charset="0"/>
                                        <a:ea typeface="+mn-ea"/>
                                        <a:cs typeface="+mn-cs"/>
                                      </a:rPr>
                                    </m:ctrlPr>
                                  </m:funcPr>
                                  <m:fName>
                                    <m:r>
                                      <m:rPr>
                                        <m:sty m:val="p"/>
                                      </m:rPr>
                                      <a:rPr lang="en-US" altLang="zh-CN" sz="1800" kern="1200">
                                        <a:solidFill>
                                          <a:schemeClr val="tx1"/>
                                        </a:solidFill>
                                        <a:effectLst/>
                                        <a:latin typeface="Cambria Math" panose="02040503050406030204" pitchFamily="18" charset="0"/>
                                        <a:ea typeface="+mn-ea"/>
                                        <a:cs typeface="+mn-cs"/>
                                      </a:rPr>
                                      <m:t>sin</m:t>
                                    </m:r>
                                  </m:fName>
                                  <m:e>
                                    <m:d>
                                      <m:dPr>
                                        <m:ctrlPr>
                                          <a:rPr lang="zh-CN" altLang="zh-CN" sz="1800" i="1" kern="1200">
                                            <a:solidFill>
                                              <a:schemeClr val="tx1"/>
                                            </a:solidFill>
                                            <a:effectLst/>
                                            <a:latin typeface="Cambria Math" panose="02040503050406030204" pitchFamily="18" charset="0"/>
                                            <a:ea typeface="+mn-ea"/>
                                            <a:cs typeface="+mn-cs"/>
                                          </a:rPr>
                                        </m:ctrlPr>
                                      </m:dPr>
                                      <m:e>
                                        <m:func>
                                          <m:funcPr>
                                            <m:ctrlPr>
                                              <a:rPr lang="zh-CN" altLang="zh-CN" sz="1800" i="1" kern="1200">
                                                <a:solidFill>
                                                  <a:schemeClr val="tx1"/>
                                                </a:solidFill>
                                                <a:effectLst/>
                                                <a:latin typeface="Cambria Math" panose="02040503050406030204" pitchFamily="18" charset="0"/>
                                                <a:ea typeface="+mn-ea"/>
                                                <a:cs typeface="+mn-cs"/>
                                              </a:rPr>
                                            </m:ctrlPr>
                                          </m:funcPr>
                                          <m:fName>
                                            <m:r>
                                              <m:rPr>
                                                <m:sty m:val="p"/>
                                              </m:rPr>
                                              <a:rPr lang="en-US" altLang="zh-CN" sz="1800" kern="1200">
                                                <a:solidFill>
                                                  <a:schemeClr val="tx1"/>
                                                </a:solidFill>
                                                <a:effectLst/>
                                                <a:latin typeface="Cambria Math" panose="02040503050406030204" pitchFamily="18" charset="0"/>
                                                <a:ea typeface="+mn-ea"/>
                                                <a:cs typeface="+mn-cs"/>
                                              </a:rPr>
                                              <m:t>log</m:t>
                                            </m:r>
                                          </m:fName>
                                          <m:e>
                                            <m:d>
                                              <m:dPr>
                                                <m:ctrlPr>
                                                  <a:rPr lang="zh-CN" altLang="zh-CN" sz="1800" i="1" kern="1200">
                                                    <a:solidFill>
                                                      <a:schemeClr val="tx1"/>
                                                    </a:solidFill>
                                                    <a:effectLst/>
                                                    <a:latin typeface="Cambria Math" panose="02040503050406030204" pitchFamily="18" charset="0"/>
                                                    <a:ea typeface="+mn-ea"/>
                                                    <a:cs typeface="+mn-cs"/>
                                                  </a:rPr>
                                                </m:ctrlPr>
                                              </m:dPr>
                                              <m:e>
                                                <m:func>
                                                  <m:funcPr>
                                                    <m:ctrlPr>
                                                      <a:rPr lang="zh-CN" altLang="zh-CN" sz="1800" i="1" kern="1200">
                                                        <a:solidFill>
                                                          <a:schemeClr val="tx1"/>
                                                        </a:solidFill>
                                                        <a:effectLst/>
                                                        <a:latin typeface="Cambria Math" panose="02040503050406030204" pitchFamily="18" charset="0"/>
                                                        <a:ea typeface="+mn-ea"/>
                                                        <a:cs typeface="+mn-cs"/>
                                                      </a:rPr>
                                                    </m:ctrlPr>
                                                  </m:funcPr>
                                                  <m:fName>
                                                    <m:r>
                                                      <m:rPr>
                                                        <m:sty m:val="p"/>
                                                      </m:rPr>
                                                      <a:rPr lang="en-US" altLang="zh-CN" sz="1800" kern="1200">
                                                        <a:solidFill>
                                                          <a:schemeClr val="tx1"/>
                                                        </a:solidFill>
                                                        <a:effectLst/>
                                                        <a:latin typeface="Cambria Math" panose="02040503050406030204" pitchFamily="18" charset="0"/>
                                                        <a:ea typeface="+mn-ea"/>
                                                        <a:cs typeface="+mn-cs"/>
                                                      </a:rPr>
                                                      <m:t>abs</m:t>
                                                    </m:r>
                                                  </m:fName>
                                                  <m:e>
                                                    <m:d>
                                                      <m:dPr>
                                                        <m:ctrlPr>
                                                          <a:rPr lang="zh-CN" altLang="zh-CN" sz="1800" i="1" kern="1200">
                                                            <a:solidFill>
                                                              <a:schemeClr val="tx1"/>
                                                            </a:solidFill>
                                                            <a:effectLst/>
                                                            <a:latin typeface="Cambria Math" panose="02040503050406030204" pitchFamily="18" charset="0"/>
                                                            <a:ea typeface="+mn-ea"/>
                                                            <a:cs typeface="+mn-cs"/>
                                                          </a:rPr>
                                                        </m:ctrlPr>
                                                      </m:dPr>
                                                      <m:e>
                                                        <m:sSub>
                                                          <m:sSubPr>
                                                            <m:ctrlPr>
                                                              <a:rPr lang="zh-CN" altLang="zh-CN" sz="1800" i="1" kern="1200">
                                                                <a:solidFill>
                                                                  <a:schemeClr val="tx1"/>
                                                                </a:solidFill>
                                                                <a:effectLst/>
                                                                <a:latin typeface="Cambria Math" panose="02040503050406030204" pitchFamily="18" charset="0"/>
                                                                <a:ea typeface="+mn-ea"/>
                                                                <a:cs typeface="+mn-cs"/>
                                                              </a:rPr>
                                                            </m:ctrlPr>
                                                          </m:sSubPr>
                                                          <m:e>
                                                            <m:r>
                                                              <a:rPr lang="en-US" altLang="zh-CN" sz="1800" i="1" kern="1200">
                                                                <a:solidFill>
                                                                  <a:schemeClr val="tx1"/>
                                                                </a:solidFill>
                                                                <a:effectLst/>
                                                                <a:latin typeface="Cambria Math" panose="02040503050406030204" pitchFamily="18" charset="0"/>
                                                                <a:ea typeface="+mn-ea"/>
                                                                <a:cs typeface="+mn-cs"/>
                                                              </a:rPr>
                                                              <m:t>𝑋</m:t>
                                                            </m:r>
                                                          </m:e>
                                                          <m:sub>
                                                            <m:r>
                                                              <a:rPr lang="en-US" altLang="zh-CN" sz="1800" i="1" kern="1200">
                                                                <a:solidFill>
                                                                  <a:schemeClr val="tx1"/>
                                                                </a:solidFill>
                                                                <a:effectLst/>
                                                                <a:latin typeface="Cambria Math" panose="02040503050406030204" pitchFamily="18" charset="0"/>
                                                                <a:ea typeface="+mn-ea"/>
                                                                <a:cs typeface="+mn-cs"/>
                                                              </a:rPr>
                                                              <m:t>2</m:t>
                                                            </m:r>
                                                          </m:sub>
                                                        </m:sSub>
                                                        <m:r>
                                                          <a:rPr lang="en-US" altLang="zh-CN" sz="1800" kern="1200">
                                                            <a:solidFill>
                                                              <a:schemeClr val="tx1"/>
                                                            </a:solidFill>
                                                            <a:effectLst/>
                                                            <a:latin typeface="Cambria Math" panose="02040503050406030204" pitchFamily="18" charset="0"/>
                                                            <a:ea typeface="+mn-ea"/>
                                                            <a:cs typeface="+mn-cs"/>
                                                          </a:rPr>
                                                          <m:t>+</m:t>
                                                        </m:r>
                                                        <m:func>
                                                          <m:funcPr>
                                                            <m:ctrlPr>
                                                              <a:rPr lang="zh-CN" altLang="zh-CN" sz="1800" i="1" kern="1200">
                                                                <a:solidFill>
                                                                  <a:schemeClr val="tx1"/>
                                                                </a:solidFill>
                                                                <a:effectLst/>
                                                                <a:latin typeface="Cambria Math" panose="02040503050406030204" pitchFamily="18" charset="0"/>
                                                                <a:ea typeface="+mn-ea"/>
                                                                <a:cs typeface="+mn-cs"/>
                                                              </a:rPr>
                                                            </m:ctrlPr>
                                                          </m:funcPr>
                                                          <m:fName>
                                                            <m:r>
                                                              <m:rPr>
                                                                <m:sty m:val="p"/>
                                                              </m:rPr>
                                                              <a:rPr lang="en-US" altLang="zh-CN" sz="1800" kern="1200">
                                                                <a:solidFill>
                                                                  <a:schemeClr val="tx1"/>
                                                                </a:solidFill>
                                                                <a:effectLst/>
                                                                <a:latin typeface="Cambria Math" panose="02040503050406030204" pitchFamily="18" charset="0"/>
                                                                <a:ea typeface="+mn-ea"/>
                                                                <a:cs typeface="+mn-cs"/>
                                                              </a:rPr>
                                                              <m:t>sin</m:t>
                                                            </m:r>
                                                          </m:fName>
                                                          <m:e>
                                                            <m:sSub>
                                                              <m:sSubPr>
                                                                <m:ctrlPr>
                                                                  <a:rPr lang="zh-CN" altLang="zh-CN" sz="1800" i="1" kern="1200">
                                                                    <a:solidFill>
                                                                      <a:schemeClr val="tx1"/>
                                                                    </a:solidFill>
                                                                    <a:effectLst/>
                                                                    <a:latin typeface="Cambria Math" panose="02040503050406030204" pitchFamily="18" charset="0"/>
                                                                    <a:ea typeface="+mn-ea"/>
                                                                    <a:cs typeface="+mn-cs"/>
                                                                  </a:rPr>
                                                                </m:ctrlPr>
                                                              </m:sSubPr>
                                                              <m:e>
                                                                <m:r>
                                                                  <a:rPr lang="en-US" altLang="zh-CN" sz="1800" i="1" kern="1200">
                                                                    <a:solidFill>
                                                                      <a:schemeClr val="tx1"/>
                                                                    </a:solidFill>
                                                                    <a:effectLst/>
                                                                    <a:latin typeface="Cambria Math" panose="02040503050406030204" pitchFamily="18" charset="0"/>
                                                                    <a:ea typeface="+mn-ea"/>
                                                                    <a:cs typeface="+mn-cs"/>
                                                                  </a:rPr>
                                                                  <m:t>𝑋</m:t>
                                                                </m:r>
                                                              </m:e>
                                                              <m:sub>
                                                                <m:r>
                                                                  <a:rPr lang="en-US" altLang="zh-CN" sz="1800" i="1" kern="1200">
                                                                    <a:solidFill>
                                                                      <a:schemeClr val="tx1"/>
                                                                    </a:solidFill>
                                                                    <a:effectLst/>
                                                                    <a:latin typeface="Cambria Math" panose="02040503050406030204" pitchFamily="18" charset="0"/>
                                                                    <a:ea typeface="+mn-ea"/>
                                                                    <a:cs typeface="+mn-cs"/>
                                                                  </a:rPr>
                                                                  <m:t>1</m:t>
                                                                </m:r>
                                                              </m:sub>
                                                            </m:sSub>
                                                          </m:e>
                                                        </m:func>
                                                      </m:e>
                                                    </m:d>
                                                  </m:e>
                                                </m:func>
                                                <m:r>
                                                  <a:rPr lang="en-US" altLang="zh-CN" sz="1800" kern="1200">
                                                    <a:solidFill>
                                                      <a:schemeClr val="tx1"/>
                                                    </a:solidFill>
                                                    <a:effectLst/>
                                                    <a:latin typeface="Cambria Math" panose="02040503050406030204" pitchFamily="18" charset="0"/>
                                                    <a:ea typeface="+mn-ea"/>
                                                    <a:cs typeface="+mn-cs"/>
                                                  </a:rPr>
                                                  <m:t>+1</m:t>
                                                </m:r>
                                              </m:e>
                                            </m:d>
                                          </m:e>
                                        </m:func>
                                      </m:e>
                                    </m:d>
                                  </m:e>
                                </m:func>
                              </m:oMath>
                            </m:oMathPara>
                          </a14:m>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52681964"/>
                      </a:ext>
                    </a:extLst>
                  </a:tr>
                </a:tbl>
              </a:graphicData>
            </a:graphic>
          </p:graphicFrame>
        </mc:Choice>
        <mc:Fallback xmlns="">
          <p:graphicFrame>
            <p:nvGraphicFramePr>
              <p:cNvPr id="11" name="表格 10">
                <a:extLst>
                  <a:ext uri="{FF2B5EF4-FFF2-40B4-BE49-F238E27FC236}">
                    <a16:creationId xmlns:a16="http://schemas.microsoft.com/office/drawing/2014/main" id="{E95E7D68-2859-49E1-AE1D-BBCC3493EF0A}"/>
                  </a:ext>
                </a:extLst>
              </p:cNvPr>
              <p:cNvGraphicFramePr>
                <a:graphicFrameLocks noGrp="1"/>
              </p:cNvGraphicFramePr>
              <p:nvPr/>
            </p:nvGraphicFramePr>
            <p:xfrm>
              <a:off x="1597688" y="1493262"/>
              <a:ext cx="8561195" cy="342900"/>
            </p:xfrm>
            <a:graphic>
              <a:graphicData uri="http://schemas.openxmlformats.org/drawingml/2006/table">
                <a:tbl>
                  <a:tblPr firstRow="1" firstCol="1" bandRow="1"/>
                  <a:tblGrid>
                    <a:gridCol w="8561195">
                      <a:extLst>
                        <a:ext uri="{9D8B030D-6E8A-4147-A177-3AD203B41FA5}">
                          <a16:colId xmlns:a16="http://schemas.microsoft.com/office/drawing/2014/main" val="3692033662"/>
                        </a:ext>
                      </a:extLst>
                    </a:gridCol>
                  </a:tblGrid>
                  <a:tr h="342900">
                    <a:tc>
                      <a:txBody>
                        <a:bodyPr/>
                        <a:lstStyle/>
                        <a:p>
                          <a:endParaRPr lang="zh-CN"/>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blipFill>
                          <a:blip r:embed="rId3"/>
                          <a:stretch>
                            <a:fillRect b="-18966"/>
                          </a:stretch>
                        </a:blipFill>
                      </a:tcPr>
                    </a:tc>
                    <a:extLst>
                      <a:ext uri="{0D108BD9-81ED-4DB2-BD59-A6C34878D82A}">
                        <a16:rowId xmlns:a16="http://schemas.microsoft.com/office/drawing/2014/main" val="1652681964"/>
                      </a:ext>
                    </a:extLst>
                  </a:tr>
                </a:tbl>
              </a:graphicData>
            </a:graphic>
          </p:graphicFrame>
        </mc:Fallback>
      </mc:AlternateContent>
      <p:sp>
        <p:nvSpPr>
          <p:cNvPr id="12" name="矩形 11">
            <a:extLst>
              <a:ext uri="{FF2B5EF4-FFF2-40B4-BE49-F238E27FC236}">
                <a16:creationId xmlns:a16="http://schemas.microsoft.com/office/drawing/2014/main" id="{548DB5AD-7C54-45D1-AA4A-C6BC26CA3510}"/>
              </a:ext>
            </a:extLst>
          </p:cNvPr>
          <p:cNvSpPr/>
          <p:nvPr/>
        </p:nvSpPr>
        <p:spPr>
          <a:xfrm>
            <a:off x="3396343" y="1043745"/>
            <a:ext cx="4628558" cy="400110"/>
          </a:xfrm>
          <a:prstGeom prst="rect">
            <a:avLst/>
          </a:prstGeom>
        </p:spPr>
        <p:txBody>
          <a:bodyPr wrap="square">
            <a:spAutoFit/>
          </a:bodyPr>
          <a:lstStyle/>
          <a:p>
            <a:pPr lvl="0" indent="304800" algn="ct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UE(GA)</a:t>
            </a:r>
            <a:endParaRPr lang="zh-CN" altLang="en-US" sz="1600" b="1"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F1F1AA60-BBCC-42FC-8292-9DF46360A4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6029" y="2700494"/>
            <a:ext cx="4114800" cy="2743200"/>
          </a:xfrm>
          <a:prstGeom prst="rect">
            <a:avLst/>
          </a:prstGeom>
        </p:spPr>
      </p:pic>
      <p:pic>
        <p:nvPicPr>
          <p:cNvPr id="3" name="图片 2">
            <a:extLst>
              <a:ext uri="{FF2B5EF4-FFF2-40B4-BE49-F238E27FC236}">
                <a16:creationId xmlns:a16="http://schemas.microsoft.com/office/drawing/2014/main" id="{3F410B8C-22B8-4880-9F3D-C34255EE95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9625" y="2700494"/>
            <a:ext cx="4114800" cy="2743200"/>
          </a:xfrm>
          <a:prstGeom prst="rect">
            <a:avLst/>
          </a:prstGeom>
        </p:spPr>
      </p:pic>
    </p:spTree>
    <p:extLst>
      <p:ext uri="{BB962C8B-B14F-4D97-AF65-F5344CB8AC3E}">
        <p14:creationId xmlns:p14="http://schemas.microsoft.com/office/powerpoint/2010/main" val="1191769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实验结果展示</a:t>
            </a:r>
          </a:p>
        </p:txBody>
      </p:sp>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E95E7D68-2859-49E1-AE1D-BBCC3493EF0A}"/>
                  </a:ext>
                </a:extLst>
              </p:cNvPr>
              <p:cNvGraphicFramePr>
                <a:graphicFrameLocks noGrp="1"/>
              </p:cNvGraphicFramePr>
              <p:nvPr>
                <p:extLst>
                  <p:ext uri="{D42A27DB-BD31-4B8C-83A1-F6EECF244321}">
                    <p14:modId xmlns:p14="http://schemas.microsoft.com/office/powerpoint/2010/main" val="3519994944"/>
                  </p:ext>
                </p:extLst>
              </p:nvPr>
            </p:nvGraphicFramePr>
            <p:xfrm>
              <a:off x="706764" y="1480881"/>
              <a:ext cx="10901500" cy="274320"/>
            </p:xfrm>
            <a:graphic>
              <a:graphicData uri="http://schemas.openxmlformats.org/drawingml/2006/table">
                <a:tbl>
                  <a:tblPr firstRow="1" firstCol="1" bandRow="1"/>
                  <a:tblGrid>
                    <a:gridCol w="10901500">
                      <a:extLst>
                        <a:ext uri="{9D8B030D-6E8A-4147-A177-3AD203B41FA5}">
                          <a16:colId xmlns:a16="http://schemas.microsoft.com/office/drawing/2014/main" val="3692033662"/>
                        </a:ext>
                      </a:extLst>
                    </a:gridCol>
                  </a:tblGrid>
                  <a:tr h="237490">
                    <a:tc>
                      <a:txBody>
                        <a:bodyPr/>
                        <a:lstStyle/>
                        <a:p>
                          <a:pPr/>
                          <a14:m>
                            <m:oMathPara xmlns:m="http://schemas.openxmlformats.org/officeDocument/2006/math">
                              <m:oMathParaPr>
                                <m:jc m:val="centerGroup"/>
                              </m:oMathParaPr>
                              <m:oMath xmlns:m="http://schemas.openxmlformats.org/officeDocument/2006/math">
                                <m:r>
                                  <m:rPr>
                                    <m:sty m:val="p"/>
                                  </m:rPr>
                                  <a:rPr lang="en-US" altLang="zh-CN" sz="1800" kern="1200" smtClean="0">
                                    <a:solidFill>
                                      <a:schemeClr val="tx1"/>
                                    </a:solidFill>
                                    <a:effectLst/>
                                    <a:latin typeface="Cambria Math" panose="02040503050406030204" pitchFamily="18" charset="0"/>
                                    <a:ea typeface="+mn-ea"/>
                                    <a:cs typeface="+mn-cs"/>
                                  </a:rPr>
                                  <m:t>y</m:t>
                                </m:r>
                                <m:r>
                                  <a:rPr lang="en-US" altLang="zh-CN" sz="1800" kern="1200" smtClean="0">
                                    <a:solidFill>
                                      <a:schemeClr val="tx1"/>
                                    </a:solidFill>
                                    <a:effectLst/>
                                    <a:latin typeface="Cambria Math" panose="02040503050406030204" pitchFamily="18" charset="0"/>
                                    <a:ea typeface="+mn-ea"/>
                                    <a:cs typeface="+mn-cs"/>
                                  </a:rPr>
                                  <m:t>=</m:t>
                                </m:r>
                                <m:r>
                                  <m:rPr>
                                    <m:sty m:val="p"/>
                                  </m:rPr>
                                  <a:rPr lang="en-US" altLang="zh-CN" sz="1800" kern="1200" smtClean="0">
                                    <a:solidFill>
                                      <a:schemeClr val="tx1"/>
                                    </a:solidFill>
                                    <a:effectLst/>
                                    <a:latin typeface="Cambria Math" panose="02040503050406030204" pitchFamily="18" charset="0"/>
                                    <a:ea typeface="+mn-ea"/>
                                    <a:cs typeface="+mn-cs"/>
                                  </a:rPr>
                                  <m:t>sin</m:t>
                                </m:r>
                                <m:r>
                                  <a:rPr lang="en-US" altLang="zh-CN" sz="1800" kern="1200" smtClean="0">
                                    <a:solidFill>
                                      <a:schemeClr val="tx1"/>
                                    </a:solidFill>
                                    <a:effectLst/>
                                    <a:latin typeface="Cambria Math" panose="02040503050406030204" pitchFamily="18" charset="0"/>
                                    <a:ea typeface="+mn-ea"/>
                                    <a:cs typeface="+mn-cs"/>
                                  </a:rPr>
                                  <m:t>((</m:t>
                                </m:r>
                                <m:r>
                                  <m:rPr>
                                    <m:sty m:val="p"/>
                                  </m:rPr>
                                  <a:rPr lang="en-US" altLang="zh-CN" sz="1800" kern="1200" smtClean="0">
                                    <a:solidFill>
                                      <a:schemeClr val="tx1"/>
                                    </a:solidFill>
                                    <a:effectLst/>
                                    <a:latin typeface="Cambria Math" panose="02040503050406030204" pitchFamily="18" charset="0"/>
                                    <a:ea typeface="+mn-ea"/>
                                    <a:cs typeface="+mn-cs"/>
                                  </a:rPr>
                                  <m:t>cos</m:t>
                                </m:r>
                                <m:r>
                                  <a:rPr lang="en-US" altLang="zh-CN" sz="1800" kern="1200" smtClean="0">
                                    <a:solidFill>
                                      <a:schemeClr val="tx1"/>
                                    </a:solidFill>
                                    <a:effectLst/>
                                    <a:latin typeface="Cambria Math" panose="02040503050406030204" pitchFamily="18" charset="0"/>
                                    <a:ea typeface="+mn-ea"/>
                                    <a:cs typeface="+mn-cs"/>
                                  </a:rPr>
                                  <m:t>((0.23171727502870929))+</m:t>
                                </m:r>
                                <m:r>
                                  <m:rPr>
                                    <m:sty m:val="p"/>
                                  </m:rPr>
                                  <a:rPr lang="en-US" altLang="zh-CN" sz="1800" kern="1200" smtClean="0">
                                    <a:solidFill>
                                      <a:schemeClr val="tx1"/>
                                    </a:solidFill>
                                    <a:effectLst/>
                                    <a:latin typeface="Cambria Math" panose="02040503050406030204" pitchFamily="18" charset="0"/>
                                    <a:ea typeface="+mn-ea"/>
                                    <a:cs typeface="+mn-cs"/>
                                  </a:rPr>
                                  <m:t>cos</m:t>
                                </m:r>
                                <m:r>
                                  <a:rPr lang="en-US" altLang="zh-CN" sz="1800" kern="1200" smtClean="0">
                                    <a:solidFill>
                                      <a:schemeClr val="tx1"/>
                                    </a:solidFill>
                                    <a:effectLst/>
                                    <a:latin typeface="Cambria Math" panose="02040503050406030204" pitchFamily="18" charset="0"/>
                                    <a:ea typeface="+mn-ea"/>
                                    <a:cs typeface="+mn-cs"/>
                                  </a:rPr>
                                  <m:t>((</m:t>
                                </m:r>
                                <m:sSub>
                                  <m:sSubPr>
                                    <m:ctrlPr>
                                      <a:rPr lang="zh-CN" altLang="zh-CN" sz="1800" i="1" kern="1200">
                                        <a:solidFill>
                                          <a:schemeClr val="tx1"/>
                                        </a:solidFill>
                                        <a:effectLst/>
                                        <a:latin typeface="Cambria Math" panose="02040503050406030204" pitchFamily="18" charset="0"/>
                                        <a:ea typeface="+mn-ea"/>
                                        <a:cs typeface="+mn-cs"/>
                                      </a:rPr>
                                    </m:ctrlPr>
                                  </m:sSubPr>
                                  <m:e>
                                    <m:r>
                                      <a:rPr lang="en-US" altLang="zh-CN" sz="1800" i="1" kern="1200">
                                        <a:solidFill>
                                          <a:schemeClr val="tx1"/>
                                        </a:solidFill>
                                        <a:effectLst/>
                                        <a:latin typeface="Cambria Math" panose="02040503050406030204" pitchFamily="18" charset="0"/>
                                        <a:ea typeface="+mn-ea"/>
                                        <a:cs typeface="+mn-cs"/>
                                      </a:rPr>
                                      <m:t>𝑋</m:t>
                                    </m:r>
                                  </m:e>
                                  <m:sub>
                                    <m:r>
                                      <a:rPr lang="en-US" altLang="zh-CN" sz="1800" i="1" kern="1200">
                                        <a:solidFill>
                                          <a:schemeClr val="tx1"/>
                                        </a:solidFill>
                                        <a:effectLst/>
                                        <a:latin typeface="Cambria Math" panose="02040503050406030204" pitchFamily="18" charset="0"/>
                                        <a:ea typeface="+mn-ea"/>
                                        <a:cs typeface="+mn-cs"/>
                                      </a:rPr>
                                      <m:t>1</m:t>
                                    </m:r>
                                  </m:sub>
                                </m:sSub>
                                <m:r>
                                  <a:rPr lang="en-US" altLang="zh-CN" sz="1800" kern="1200">
                                    <a:solidFill>
                                      <a:schemeClr val="tx1"/>
                                    </a:solidFill>
                                    <a:effectLst/>
                                    <a:latin typeface="Cambria Math" panose="02040503050406030204" pitchFamily="18" charset="0"/>
                                    <a:ea typeface="+mn-ea"/>
                                    <a:cs typeface="+mn-cs"/>
                                  </a:rPr>
                                  <m:t>+</m:t>
                                </m:r>
                                <m:r>
                                  <m:rPr>
                                    <m:sty m:val="p"/>
                                  </m:rPr>
                                  <a:rPr lang="en-US" altLang="zh-CN" sz="1800" kern="1200">
                                    <a:solidFill>
                                      <a:schemeClr val="tx1"/>
                                    </a:solidFill>
                                    <a:effectLst/>
                                    <a:latin typeface="Cambria Math" panose="02040503050406030204" pitchFamily="18" charset="0"/>
                                    <a:ea typeface="+mn-ea"/>
                                    <a:cs typeface="+mn-cs"/>
                                  </a:rPr>
                                  <m:t>cos</m:t>
                                </m:r>
                                <m:r>
                                  <a:rPr lang="en-US" altLang="zh-CN" sz="1800" kern="1200">
                                    <a:solidFill>
                                      <a:schemeClr val="tx1"/>
                                    </a:solidFill>
                                    <a:effectLst/>
                                    <a:latin typeface="Cambria Math" panose="02040503050406030204" pitchFamily="18" charset="0"/>
                                    <a:ea typeface="+mn-ea"/>
                                    <a:cs typeface="+mn-cs"/>
                                  </a:rPr>
                                  <m:t>(</m:t>
                                </m:r>
                                <m:r>
                                  <m:rPr>
                                    <m:sty m:val="p"/>
                                  </m:rPr>
                                  <a:rPr lang="en-US" altLang="zh-CN" sz="1800" kern="1200">
                                    <a:solidFill>
                                      <a:schemeClr val="tx1"/>
                                    </a:solidFill>
                                    <a:effectLst/>
                                    <a:latin typeface="Cambria Math" panose="02040503050406030204" pitchFamily="18" charset="0"/>
                                    <a:ea typeface="+mn-ea"/>
                                    <a:cs typeface="+mn-cs"/>
                                  </a:rPr>
                                  <m:t>sin</m:t>
                                </m:r>
                                <m:r>
                                  <a:rPr lang="en-US" altLang="zh-CN" sz="1800" kern="1200">
                                    <a:solidFill>
                                      <a:schemeClr val="tx1"/>
                                    </a:solidFill>
                                    <a:effectLst/>
                                    <a:latin typeface="Cambria Math" panose="02040503050406030204" pitchFamily="18" charset="0"/>
                                    <a:ea typeface="+mn-ea"/>
                                    <a:cs typeface="+mn-cs"/>
                                  </a:rPr>
                                  <m:t>((</m:t>
                                </m:r>
                                <m:r>
                                  <m:rPr>
                                    <m:sty m:val="p"/>
                                  </m:rPr>
                                  <a:rPr lang="en-US" altLang="zh-CN" sz="1800" kern="1200">
                                    <a:solidFill>
                                      <a:schemeClr val="tx1"/>
                                    </a:solidFill>
                                    <a:effectLst/>
                                    <a:latin typeface="Cambria Math" panose="02040503050406030204" pitchFamily="18" charset="0"/>
                                    <a:ea typeface="+mn-ea"/>
                                    <a:cs typeface="+mn-cs"/>
                                  </a:rPr>
                                  <m:t>sin</m:t>
                                </m:r>
                                <m:r>
                                  <a:rPr lang="en-US" altLang="zh-CN" sz="1800" kern="1200">
                                    <a:solidFill>
                                      <a:schemeClr val="tx1"/>
                                    </a:solidFill>
                                    <a:effectLst/>
                                    <a:latin typeface="Cambria Math" panose="02040503050406030204" pitchFamily="18" charset="0"/>
                                    <a:ea typeface="+mn-ea"/>
                                    <a:cs typeface="+mn-cs"/>
                                  </a:rPr>
                                  <m:t>(</m:t>
                                </m:r>
                                <m:sSub>
                                  <m:sSubPr>
                                    <m:ctrlPr>
                                      <a:rPr lang="zh-CN" altLang="zh-CN" sz="1800" i="1" kern="1200">
                                        <a:solidFill>
                                          <a:schemeClr val="tx1"/>
                                        </a:solidFill>
                                        <a:effectLst/>
                                        <a:latin typeface="Cambria Math" panose="02040503050406030204" pitchFamily="18" charset="0"/>
                                        <a:ea typeface="+mn-ea"/>
                                        <a:cs typeface="+mn-cs"/>
                                      </a:rPr>
                                    </m:ctrlPr>
                                  </m:sSubPr>
                                  <m:e>
                                    <m:r>
                                      <a:rPr lang="en-US" altLang="zh-CN" sz="1800" i="1" kern="1200">
                                        <a:solidFill>
                                          <a:schemeClr val="tx1"/>
                                        </a:solidFill>
                                        <a:effectLst/>
                                        <a:latin typeface="Cambria Math" panose="02040503050406030204" pitchFamily="18" charset="0"/>
                                        <a:ea typeface="+mn-ea"/>
                                        <a:cs typeface="+mn-cs"/>
                                      </a:rPr>
                                      <m:t>𝑋</m:t>
                                    </m:r>
                                  </m:e>
                                  <m:sub>
                                    <m:r>
                                      <a:rPr lang="en-US" altLang="zh-CN" sz="1800" i="1" kern="1200">
                                        <a:solidFill>
                                          <a:schemeClr val="tx1"/>
                                        </a:solidFill>
                                        <a:effectLst/>
                                        <a:latin typeface="Cambria Math" panose="02040503050406030204" pitchFamily="18" charset="0"/>
                                        <a:ea typeface="+mn-ea"/>
                                        <a:cs typeface="+mn-cs"/>
                                      </a:rPr>
                                      <m:t>2</m:t>
                                    </m:r>
                                  </m:sub>
                                </m:sSub>
                                <m:r>
                                  <a:rPr lang="en-US" altLang="zh-CN" sz="1800" kern="1200">
                                    <a:solidFill>
                                      <a:schemeClr val="tx1"/>
                                    </a:solidFill>
                                    <a:effectLst/>
                                    <a:latin typeface="Cambria Math" panose="02040503050406030204" pitchFamily="18" charset="0"/>
                                    <a:ea typeface="+mn-ea"/>
                                    <a:cs typeface="+mn-cs"/>
                                  </a:rPr>
                                  <m:t>)×</m:t>
                                </m:r>
                                <m:sSub>
                                  <m:sSubPr>
                                    <m:ctrlPr>
                                      <a:rPr lang="zh-CN" altLang="zh-CN" sz="1800" i="1" kern="1200">
                                        <a:solidFill>
                                          <a:schemeClr val="tx1"/>
                                        </a:solidFill>
                                        <a:effectLst/>
                                        <a:latin typeface="Cambria Math" panose="02040503050406030204" pitchFamily="18" charset="0"/>
                                        <a:ea typeface="+mn-ea"/>
                                        <a:cs typeface="+mn-cs"/>
                                      </a:rPr>
                                    </m:ctrlPr>
                                  </m:sSubPr>
                                  <m:e>
                                    <m:r>
                                      <a:rPr lang="en-US" altLang="zh-CN" sz="1800" i="1" kern="1200">
                                        <a:solidFill>
                                          <a:schemeClr val="tx1"/>
                                        </a:solidFill>
                                        <a:effectLst/>
                                        <a:latin typeface="Cambria Math" panose="02040503050406030204" pitchFamily="18" charset="0"/>
                                        <a:ea typeface="+mn-ea"/>
                                        <a:cs typeface="+mn-cs"/>
                                      </a:rPr>
                                      <m:t>𝑋</m:t>
                                    </m:r>
                                  </m:e>
                                  <m:sub>
                                    <m:r>
                                      <a:rPr lang="en-US" altLang="zh-CN" sz="1800" i="1" kern="1200">
                                        <a:solidFill>
                                          <a:schemeClr val="tx1"/>
                                        </a:solidFill>
                                        <a:effectLst/>
                                        <a:latin typeface="Cambria Math" panose="02040503050406030204" pitchFamily="18" charset="0"/>
                                        <a:ea typeface="+mn-ea"/>
                                        <a:cs typeface="+mn-cs"/>
                                      </a:rPr>
                                      <m:t>2</m:t>
                                    </m:r>
                                  </m:sub>
                                </m:sSub>
                                <m:r>
                                  <a:rPr lang="en-US" altLang="zh-CN" sz="1800" kern="1200">
                                    <a:solidFill>
                                      <a:schemeClr val="tx1"/>
                                    </a:solidFill>
                                    <a:effectLst/>
                                    <a:latin typeface="Cambria Math" panose="02040503050406030204" pitchFamily="18" charset="0"/>
                                    <a:ea typeface="+mn-ea"/>
                                    <a:cs typeface="+mn-cs"/>
                                  </a:rPr>
                                  <m:t>)))))))</m:t>
                                </m:r>
                                <m:r>
                                  <m:rPr>
                                    <m:nor/>
                                  </m:rPr>
                                  <a:rPr lang="en-US" altLang="zh-CN" sz="1800" b="1" kern="1200">
                                    <a:solidFill>
                                      <a:schemeClr val="tx1"/>
                                    </a:solidFill>
                                    <a:effectLst/>
                                    <a:latin typeface="+mn-lt"/>
                                    <a:ea typeface="+mn-ea"/>
                                    <a:cs typeface="+mn-cs"/>
                                  </a:rPr>
                                  <m:t> </m:t>
                                </m:r>
                                <m:r>
                                  <a:rPr lang="en-US" altLang="zh-CN" sz="1800" b="1" i="1" kern="1200">
                                    <a:solidFill>
                                      <a:schemeClr val="tx1"/>
                                    </a:solidFill>
                                    <a:effectLst/>
                                    <a:latin typeface="Cambria Math" panose="02040503050406030204" pitchFamily="18" charset="0"/>
                                    <a:ea typeface="+mn-ea"/>
                                    <a:cs typeface="+mn-cs"/>
                                  </a:rPr>
                                  <m:t>+</m:t>
                                </m:r>
                                <m:r>
                                  <a:rPr lang="en-US" altLang="zh-CN" sz="1800" b="1" i="1" kern="1200">
                                    <a:solidFill>
                                      <a:schemeClr val="tx1"/>
                                    </a:solidFill>
                                    <a:effectLst/>
                                    <a:latin typeface="Cambria Math" panose="02040503050406030204" pitchFamily="18" charset="0"/>
                                    <a:ea typeface="+mn-ea"/>
                                    <a:cs typeface="+mn-cs"/>
                                  </a:rPr>
                                  <m:t>𝟎</m:t>
                                </m:r>
                                <m:r>
                                  <a:rPr lang="en-US" altLang="zh-CN" sz="1800" b="1" i="1" kern="1200">
                                    <a:solidFill>
                                      <a:schemeClr val="tx1"/>
                                    </a:solidFill>
                                    <a:effectLst/>
                                    <a:latin typeface="Cambria Math" panose="02040503050406030204" pitchFamily="18" charset="0"/>
                                    <a:ea typeface="+mn-ea"/>
                                    <a:cs typeface="+mn-cs"/>
                                  </a:rPr>
                                  <m:t>.</m:t>
                                </m:r>
                                <m:r>
                                  <a:rPr lang="en-US" altLang="zh-CN" sz="1800" b="1" i="1" kern="1200">
                                    <a:solidFill>
                                      <a:schemeClr val="tx1"/>
                                    </a:solidFill>
                                    <a:effectLst/>
                                    <a:latin typeface="Cambria Math" panose="02040503050406030204" pitchFamily="18" charset="0"/>
                                    <a:ea typeface="+mn-ea"/>
                                    <a:cs typeface="+mn-cs"/>
                                  </a:rPr>
                                  <m:t>𝟏𝟗𝟓𝟕</m:t>
                                </m:r>
                                <m:r>
                                  <a:rPr lang="en-US" altLang="zh-CN" sz="1800" b="1" i="1" kern="1200">
                                    <a:solidFill>
                                      <a:schemeClr val="tx1"/>
                                    </a:solidFill>
                                    <a:effectLst/>
                                    <a:latin typeface="Cambria Math" panose="02040503050406030204" pitchFamily="18" charset="0"/>
                                    <a:ea typeface="+mn-ea"/>
                                    <a:cs typeface="+mn-cs"/>
                                  </a:rPr>
                                  <m:t>×</m:t>
                                </m:r>
                                <m:sSub>
                                  <m:sSubPr>
                                    <m:ctrlPr>
                                      <a:rPr lang="zh-CN" altLang="zh-CN" sz="1800" b="1" i="1" kern="1200">
                                        <a:solidFill>
                                          <a:schemeClr val="tx1"/>
                                        </a:solidFill>
                                        <a:effectLst/>
                                        <a:latin typeface="Cambria Math" panose="02040503050406030204" pitchFamily="18" charset="0"/>
                                        <a:ea typeface="+mn-ea"/>
                                        <a:cs typeface="+mn-cs"/>
                                      </a:rPr>
                                    </m:ctrlPr>
                                  </m:sSubPr>
                                  <m:e>
                                    <m:r>
                                      <a:rPr lang="en-US" altLang="zh-CN" sz="1800" b="1" i="1" kern="1200">
                                        <a:solidFill>
                                          <a:schemeClr val="tx1"/>
                                        </a:solidFill>
                                        <a:effectLst/>
                                        <a:latin typeface="Cambria Math" panose="02040503050406030204" pitchFamily="18" charset="0"/>
                                        <a:ea typeface="+mn-ea"/>
                                        <a:cs typeface="+mn-cs"/>
                                      </a:rPr>
                                      <m:t>𝑿</m:t>
                                    </m:r>
                                  </m:e>
                                  <m:sub>
                                    <m:r>
                                      <a:rPr lang="en-US" altLang="zh-CN" sz="1800" b="1" i="1" kern="1200">
                                        <a:solidFill>
                                          <a:schemeClr val="tx1"/>
                                        </a:solidFill>
                                        <a:effectLst/>
                                        <a:latin typeface="Cambria Math" panose="02040503050406030204" pitchFamily="18" charset="0"/>
                                        <a:ea typeface="+mn-ea"/>
                                        <a:cs typeface="+mn-cs"/>
                                      </a:rPr>
                                      <m:t>𝟏</m:t>
                                    </m:r>
                                  </m:sub>
                                </m:sSub>
                              </m:oMath>
                            </m:oMathPara>
                          </a14:m>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52681964"/>
                      </a:ext>
                    </a:extLst>
                  </a:tr>
                </a:tbl>
              </a:graphicData>
            </a:graphic>
          </p:graphicFrame>
        </mc:Choice>
        <mc:Fallback xmlns="">
          <p:graphicFrame>
            <p:nvGraphicFramePr>
              <p:cNvPr id="11" name="表格 10">
                <a:extLst>
                  <a:ext uri="{FF2B5EF4-FFF2-40B4-BE49-F238E27FC236}">
                    <a16:creationId xmlns:a16="http://schemas.microsoft.com/office/drawing/2014/main" id="{E95E7D68-2859-49E1-AE1D-BBCC3493EF0A}"/>
                  </a:ext>
                </a:extLst>
              </p:cNvPr>
              <p:cNvGraphicFramePr>
                <a:graphicFrameLocks noGrp="1"/>
              </p:cNvGraphicFramePr>
              <p:nvPr>
                <p:extLst>
                  <p:ext uri="{D42A27DB-BD31-4B8C-83A1-F6EECF244321}">
                    <p14:modId xmlns:p14="http://schemas.microsoft.com/office/powerpoint/2010/main" val="3519994944"/>
                  </p:ext>
                </p:extLst>
              </p:nvPr>
            </p:nvGraphicFramePr>
            <p:xfrm>
              <a:off x="706764" y="1480881"/>
              <a:ext cx="10901500" cy="274320"/>
            </p:xfrm>
            <a:graphic>
              <a:graphicData uri="http://schemas.openxmlformats.org/drawingml/2006/table">
                <a:tbl>
                  <a:tblPr firstRow="1" firstCol="1" bandRow="1"/>
                  <a:tblGrid>
                    <a:gridCol w="10901500">
                      <a:extLst>
                        <a:ext uri="{9D8B030D-6E8A-4147-A177-3AD203B41FA5}">
                          <a16:colId xmlns:a16="http://schemas.microsoft.com/office/drawing/2014/main" val="3692033662"/>
                        </a:ext>
                      </a:extLst>
                    </a:gridCol>
                  </a:tblGrid>
                  <a:tr h="274320">
                    <a:tc>
                      <a:txBody>
                        <a:bodyPr/>
                        <a:lstStyle/>
                        <a:p>
                          <a:endParaRPr lang="zh-CN"/>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blipFill>
                          <a:blip r:embed="rId3"/>
                          <a:stretch>
                            <a:fillRect b="-36957"/>
                          </a:stretch>
                        </a:blipFill>
                      </a:tcPr>
                    </a:tc>
                    <a:extLst>
                      <a:ext uri="{0D108BD9-81ED-4DB2-BD59-A6C34878D82A}">
                        <a16:rowId xmlns:a16="http://schemas.microsoft.com/office/drawing/2014/main" val="1652681964"/>
                      </a:ext>
                    </a:extLst>
                  </a:tr>
                </a:tbl>
              </a:graphicData>
            </a:graphic>
          </p:graphicFrame>
        </mc:Fallback>
      </mc:AlternateContent>
      <p:sp>
        <p:nvSpPr>
          <p:cNvPr id="12" name="矩形 11">
            <a:extLst>
              <a:ext uri="{FF2B5EF4-FFF2-40B4-BE49-F238E27FC236}">
                <a16:creationId xmlns:a16="http://schemas.microsoft.com/office/drawing/2014/main" id="{548DB5AD-7C54-45D1-AA4A-C6BC26CA3510}"/>
              </a:ext>
            </a:extLst>
          </p:cNvPr>
          <p:cNvSpPr/>
          <p:nvPr/>
        </p:nvSpPr>
        <p:spPr>
          <a:xfrm>
            <a:off x="3396343" y="1043745"/>
            <a:ext cx="4628558" cy="400110"/>
          </a:xfrm>
          <a:prstGeom prst="rect">
            <a:avLst/>
          </a:prstGeom>
        </p:spPr>
        <p:txBody>
          <a:bodyPr wrap="square">
            <a:spAutoFit/>
          </a:bodyPr>
          <a:lstStyle/>
          <a:p>
            <a:pPr lvl="0" indent="304800" algn="ct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UE(PSO)</a:t>
            </a:r>
            <a:endParaRPr lang="zh-CN" altLang="en-US" sz="1600" b="1" dirty="0">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5864FC10-7C5D-4303-A131-4E8573B2653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91920" y="2548482"/>
            <a:ext cx="5204080" cy="3501877"/>
          </a:xfrm>
          <a:prstGeom prst="rect">
            <a:avLst/>
          </a:prstGeom>
          <a:noFill/>
          <a:ln>
            <a:noFill/>
          </a:ln>
        </p:spPr>
      </p:pic>
      <p:pic>
        <p:nvPicPr>
          <p:cNvPr id="16" name="图片 15">
            <a:extLst>
              <a:ext uri="{FF2B5EF4-FFF2-40B4-BE49-F238E27FC236}">
                <a16:creationId xmlns:a16="http://schemas.microsoft.com/office/drawing/2014/main" id="{D0B0DA08-8E1F-4127-BFD6-A60531ED46E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381669" y="2497577"/>
            <a:ext cx="5360116" cy="3552782"/>
          </a:xfrm>
          <a:prstGeom prst="rect">
            <a:avLst/>
          </a:prstGeom>
          <a:noFill/>
          <a:ln>
            <a:noFill/>
          </a:ln>
        </p:spPr>
      </p:pic>
    </p:spTree>
    <p:extLst>
      <p:ext uri="{BB962C8B-B14F-4D97-AF65-F5344CB8AC3E}">
        <p14:creationId xmlns:p14="http://schemas.microsoft.com/office/powerpoint/2010/main" val="31987256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实验结果展示</a:t>
            </a:r>
          </a:p>
        </p:txBody>
      </p:sp>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E95E7D68-2859-49E1-AE1D-BBCC3493EF0A}"/>
                  </a:ext>
                </a:extLst>
              </p:cNvPr>
              <p:cNvGraphicFramePr>
                <a:graphicFrameLocks noGrp="1"/>
              </p:cNvGraphicFramePr>
              <p:nvPr/>
            </p:nvGraphicFramePr>
            <p:xfrm>
              <a:off x="706764" y="1480881"/>
              <a:ext cx="10901500" cy="274320"/>
            </p:xfrm>
            <a:graphic>
              <a:graphicData uri="http://schemas.openxmlformats.org/drawingml/2006/table">
                <a:tbl>
                  <a:tblPr firstRow="1" firstCol="1" bandRow="1"/>
                  <a:tblGrid>
                    <a:gridCol w="10901500">
                      <a:extLst>
                        <a:ext uri="{9D8B030D-6E8A-4147-A177-3AD203B41FA5}">
                          <a16:colId xmlns:a16="http://schemas.microsoft.com/office/drawing/2014/main" val="3692033662"/>
                        </a:ext>
                      </a:extLst>
                    </a:gridCol>
                  </a:tblGrid>
                  <a:tr h="237490">
                    <a:tc>
                      <a:txBody>
                        <a:bodyPr/>
                        <a:lstStyle/>
                        <a:p>
                          <a:pPr/>
                          <a14:m>
                            <m:oMathPara xmlns:m="http://schemas.openxmlformats.org/officeDocument/2006/math">
                              <m:oMathParaPr>
                                <m:jc m:val="centerGroup"/>
                              </m:oMathParaPr>
                              <m:oMath xmlns:m="http://schemas.openxmlformats.org/officeDocument/2006/math">
                                <m:r>
                                  <m:rPr>
                                    <m:sty m:val="p"/>
                                  </m:rPr>
                                  <a:rPr lang="en-US" altLang="zh-CN" sz="1800" kern="1200" smtClean="0">
                                    <a:solidFill>
                                      <a:schemeClr val="tx1"/>
                                    </a:solidFill>
                                    <a:effectLst/>
                                    <a:latin typeface="Cambria Math" panose="02040503050406030204" pitchFamily="18" charset="0"/>
                                    <a:ea typeface="+mn-ea"/>
                                    <a:cs typeface="+mn-cs"/>
                                  </a:rPr>
                                  <m:t>y</m:t>
                                </m:r>
                                <m:r>
                                  <a:rPr lang="en-US" altLang="zh-CN" sz="1800" kern="1200" smtClean="0">
                                    <a:solidFill>
                                      <a:schemeClr val="tx1"/>
                                    </a:solidFill>
                                    <a:effectLst/>
                                    <a:latin typeface="Cambria Math" panose="02040503050406030204" pitchFamily="18" charset="0"/>
                                    <a:ea typeface="+mn-ea"/>
                                    <a:cs typeface="+mn-cs"/>
                                  </a:rPr>
                                  <m:t>=</m:t>
                                </m:r>
                                <m:r>
                                  <m:rPr>
                                    <m:sty m:val="p"/>
                                  </m:rPr>
                                  <a:rPr lang="en-US" altLang="zh-CN" sz="1800" kern="1200" smtClean="0">
                                    <a:solidFill>
                                      <a:schemeClr val="tx1"/>
                                    </a:solidFill>
                                    <a:effectLst/>
                                    <a:latin typeface="Cambria Math" panose="02040503050406030204" pitchFamily="18" charset="0"/>
                                    <a:ea typeface="+mn-ea"/>
                                    <a:cs typeface="+mn-cs"/>
                                  </a:rPr>
                                  <m:t>sin</m:t>
                                </m:r>
                                <m:r>
                                  <a:rPr lang="en-US" altLang="zh-CN" sz="1800" kern="1200" smtClean="0">
                                    <a:solidFill>
                                      <a:schemeClr val="tx1"/>
                                    </a:solidFill>
                                    <a:effectLst/>
                                    <a:latin typeface="Cambria Math" panose="02040503050406030204" pitchFamily="18" charset="0"/>
                                    <a:ea typeface="+mn-ea"/>
                                    <a:cs typeface="+mn-cs"/>
                                  </a:rPr>
                                  <m:t>((</m:t>
                                </m:r>
                                <m:r>
                                  <m:rPr>
                                    <m:sty m:val="p"/>
                                  </m:rPr>
                                  <a:rPr lang="en-US" altLang="zh-CN" sz="1800" kern="1200" smtClean="0">
                                    <a:solidFill>
                                      <a:schemeClr val="tx1"/>
                                    </a:solidFill>
                                    <a:effectLst/>
                                    <a:latin typeface="Cambria Math" panose="02040503050406030204" pitchFamily="18" charset="0"/>
                                    <a:ea typeface="+mn-ea"/>
                                    <a:cs typeface="+mn-cs"/>
                                  </a:rPr>
                                  <m:t>cos</m:t>
                                </m:r>
                                <m:r>
                                  <a:rPr lang="en-US" altLang="zh-CN" sz="1800" kern="1200" smtClean="0">
                                    <a:solidFill>
                                      <a:schemeClr val="tx1"/>
                                    </a:solidFill>
                                    <a:effectLst/>
                                    <a:latin typeface="Cambria Math" panose="02040503050406030204" pitchFamily="18" charset="0"/>
                                    <a:ea typeface="+mn-ea"/>
                                    <a:cs typeface="+mn-cs"/>
                                  </a:rPr>
                                  <m:t>((0.23171727502870929))+</m:t>
                                </m:r>
                                <m:r>
                                  <m:rPr>
                                    <m:sty m:val="p"/>
                                  </m:rPr>
                                  <a:rPr lang="en-US" altLang="zh-CN" sz="1800" kern="1200" smtClean="0">
                                    <a:solidFill>
                                      <a:schemeClr val="tx1"/>
                                    </a:solidFill>
                                    <a:effectLst/>
                                    <a:latin typeface="Cambria Math" panose="02040503050406030204" pitchFamily="18" charset="0"/>
                                    <a:ea typeface="+mn-ea"/>
                                    <a:cs typeface="+mn-cs"/>
                                  </a:rPr>
                                  <m:t>cos</m:t>
                                </m:r>
                                <m:r>
                                  <a:rPr lang="en-US" altLang="zh-CN" sz="1800" kern="1200" smtClean="0">
                                    <a:solidFill>
                                      <a:schemeClr val="tx1"/>
                                    </a:solidFill>
                                    <a:effectLst/>
                                    <a:latin typeface="Cambria Math" panose="02040503050406030204" pitchFamily="18" charset="0"/>
                                    <a:ea typeface="+mn-ea"/>
                                    <a:cs typeface="+mn-cs"/>
                                  </a:rPr>
                                  <m:t>((</m:t>
                                </m:r>
                                <m:sSub>
                                  <m:sSubPr>
                                    <m:ctrlPr>
                                      <a:rPr lang="zh-CN" altLang="zh-CN" sz="1800" i="1" kern="1200">
                                        <a:solidFill>
                                          <a:schemeClr val="tx1"/>
                                        </a:solidFill>
                                        <a:effectLst/>
                                        <a:latin typeface="Cambria Math" panose="02040503050406030204" pitchFamily="18" charset="0"/>
                                        <a:ea typeface="+mn-ea"/>
                                        <a:cs typeface="+mn-cs"/>
                                      </a:rPr>
                                    </m:ctrlPr>
                                  </m:sSubPr>
                                  <m:e>
                                    <m:r>
                                      <a:rPr lang="en-US" altLang="zh-CN" sz="1800" i="1" kern="1200">
                                        <a:solidFill>
                                          <a:schemeClr val="tx1"/>
                                        </a:solidFill>
                                        <a:effectLst/>
                                        <a:latin typeface="Cambria Math" panose="02040503050406030204" pitchFamily="18" charset="0"/>
                                        <a:ea typeface="+mn-ea"/>
                                        <a:cs typeface="+mn-cs"/>
                                      </a:rPr>
                                      <m:t>𝑋</m:t>
                                    </m:r>
                                  </m:e>
                                  <m:sub>
                                    <m:r>
                                      <a:rPr lang="en-US" altLang="zh-CN" sz="1800" i="1" kern="1200">
                                        <a:solidFill>
                                          <a:schemeClr val="tx1"/>
                                        </a:solidFill>
                                        <a:effectLst/>
                                        <a:latin typeface="Cambria Math" panose="02040503050406030204" pitchFamily="18" charset="0"/>
                                        <a:ea typeface="+mn-ea"/>
                                        <a:cs typeface="+mn-cs"/>
                                      </a:rPr>
                                      <m:t>1</m:t>
                                    </m:r>
                                  </m:sub>
                                </m:sSub>
                                <m:r>
                                  <a:rPr lang="en-US" altLang="zh-CN" sz="1800" kern="1200">
                                    <a:solidFill>
                                      <a:schemeClr val="tx1"/>
                                    </a:solidFill>
                                    <a:effectLst/>
                                    <a:latin typeface="Cambria Math" panose="02040503050406030204" pitchFamily="18" charset="0"/>
                                    <a:ea typeface="+mn-ea"/>
                                    <a:cs typeface="+mn-cs"/>
                                  </a:rPr>
                                  <m:t>+</m:t>
                                </m:r>
                                <m:r>
                                  <m:rPr>
                                    <m:sty m:val="p"/>
                                  </m:rPr>
                                  <a:rPr lang="en-US" altLang="zh-CN" sz="1800" kern="1200">
                                    <a:solidFill>
                                      <a:schemeClr val="tx1"/>
                                    </a:solidFill>
                                    <a:effectLst/>
                                    <a:latin typeface="Cambria Math" panose="02040503050406030204" pitchFamily="18" charset="0"/>
                                    <a:ea typeface="+mn-ea"/>
                                    <a:cs typeface="+mn-cs"/>
                                  </a:rPr>
                                  <m:t>cos</m:t>
                                </m:r>
                                <m:r>
                                  <a:rPr lang="en-US" altLang="zh-CN" sz="1800" kern="1200">
                                    <a:solidFill>
                                      <a:schemeClr val="tx1"/>
                                    </a:solidFill>
                                    <a:effectLst/>
                                    <a:latin typeface="Cambria Math" panose="02040503050406030204" pitchFamily="18" charset="0"/>
                                    <a:ea typeface="+mn-ea"/>
                                    <a:cs typeface="+mn-cs"/>
                                  </a:rPr>
                                  <m:t>(</m:t>
                                </m:r>
                                <m:r>
                                  <m:rPr>
                                    <m:sty m:val="p"/>
                                  </m:rPr>
                                  <a:rPr lang="en-US" altLang="zh-CN" sz="1800" kern="1200">
                                    <a:solidFill>
                                      <a:schemeClr val="tx1"/>
                                    </a:solidFill>
                                    <a:effectLst/>
                                    <a:latin typeface="Cambria Math" panose="02040503050406030204" pitchFamily="18" charset="0"/>
                                    <a:ea typeface="+mn-ea"/>
                                    <a:cs typeface="+mn-cs"/>
                                  </a:rPr>
                                  <m:t>sin</m:t>
                                </m:r>
                                <m:r>
                                  <a:rPr lang="en-US" altLang="zh-CN" sz="1800" kern="1200">
                                    <a:solidFill>
                                      <a:schemeClr val="tx1"/>
                                    </a:solidFill>
                                    <a:effectLst/>
                                    <a:latin typeface="Cambria Math" panose="02040503050406030204" pitchFamily="18" charset="0"/>
                                    <a:ea typeface="+mn-ea"/>
                                    <a:cs typeface="+mn-cs"/>
                                  </a:rPr>
                                  <m:t>((</m:t>
                                </m:r>
                                <m:r>
                                  <m:rPr>
                                    <m:sty m:val="p"/>
                                  </m:rPr>
                                  <a:rPr lang="en-US" altLang="zh-CN" sz="1800" kern="1200">
                                    <a:solidFill>
                                      <a:schemeClr val="tx1"/>
                                    </a:solidFill>
                                    <a:effectLst/>
                                    <a:latin typeface="Cambria Math" panose="02040503050406030204" pitchFamily="18" charset="0"/>
                                    <a:ea typeface="+mn-ea"/>
                                    <a:cs typeface="+mn-cs"/>
                                  </a:rPr>
                                  <m:t>sin</m:t>
                                </m:r>
                                <m:r>
                                  <a:rPr lang="en-US" altLang="zh-CN" sz="1800" kern="1200">
                                    <a:solidFill>
                                      <a:schemeClr val="tx1"/>
                                    </a:solidFill>
                                    <a:effectLst/>
                                    <a:latin typeface="Cambria Math" panose="02040503050406030204" pitchFamily="18" charset="0"/>
                                    <a:ea typeface="+mn-ea"/>
                                    <a:cs typeface="+mn-cs"/>
                                  </a:rPr>
                                  <m:t>(</m:t>
                                </m:r>
                                <m:sSub>
                                  <m:sSubPr>
                                    <m:ctrlPr>
                                      <a:rPr lang="zh-CN" altLang="zh-CN" sz="1800" i="1" kern="1200">
                                        <a:solidFill>
                                          <a:schemeClr val="tx1"/>
                                        </a:solidFill>
                                        <a:effectLst/>
                                        <a:latin typeface="Cambria Math" panose="02040503050406030204" pitchFamily="18" charset="0"/>
                                        <a:ea typeface="+mn-ea"/>
                                        <a:cs typeface="+mn-cs"/>
                                      </a:rPr>
                                    </m:ctrlPr>
                                  </m:sSubPr>
                                  <m:e>
                                    <m:r>
                                      <a:rPr lang="en-US" altLang="zh-CN" sz="1800" i="1" kern="1200">
                                        <a:solidFill>
                                          <a:schemeClr val="tx1"/>
                                        </a:solidFill>
                                        <a:effectLst/>
                                        <a:latin typeface="Cambria Math" panose="02040503050406030204" pitchFamily="18" charset="0"/>
                                        <a:ea typeface="+mn-ea"/>
                                        <a:cs typeface="+mn-cs"/>
                                      </a:rPr>
                                      <m:t>𝑋</m:t>
                                    </m:r>
                                  </m:e>
                                  <m:sub>
                                    <m:r>
                                      <a:rPr lang="en-US" altLang="zh-CN" sz="1800" i="1" kern="1200">
                                        <a:solidFill>
                                          <a:schemeClr val="tx1"/>
                                        </a:solidFill>
                                        <a:effectLst/>
                                        <a:latin typeface="Cambria Math" panose="02040503050406030204" pitchFamily="18" charset="0"/>
                                        <a:ea typeface="+mn-ea"/>
                                        <a:cs typeface="+mn-cs"/>
                                      </a:rPr>
                                      <m:t>2</m:t>
                                    </m:r>
                                  </m:sub>
                                </m:sSub>
                                <m:r>
                                  <a:rPr lang="en-US" altLang="zh-CN" sz="1800" kern="1200">
                                    <a:solidFill>
                                      <a:schemeClr val="tx1"/>
                                    </a:solidFill>
                                    <a:effectLst/>
                                    <a:latin typeface="Cambria Math" panose="02040503050406030204" pitchFamily="18" charset="0"/>
                                    <a:ea typeface="+mn-ea"/>
                                    <a:cs typeface="+mn-cs"/>
                                  </a:rPr>
                                  <m:t>)×</m:t>
                                </m:r>
                                <m:sSub>
                                  <m:sSubPr>
                                    <m:ctrlPr>
                                      <a:rPr lang="zh-CN" altLang="zh-CN" sz="1800" i="1" kern="1200">
                                        <a:solidFill>
                                          <a:schemeClr val="tx1"/>
                                        </a:solidFill>
                                        <a:effectLst/>
                                        <a:latin typeface="Cambria Math" panose="02040503050406030204" pitchFamily="18" charset="0"/>
                                        <a:ea typeface="+mn-ea"/>
                                        <a:cs typeface="+mn-cs"/>
                                      </a:rPr>
                                    </m:ctrlPr>
                                  </m:sSubPr>
                                  <m:e>
                                    <m:r>
                                      <a:rPr lang="en-US" altLang="zh-CN" sz="1800" i="1" kern="1200">
                                        <a:solidFill>
                                          <a:schemeClr val="tx1"/>
                                        </a:solidFill>
                                        <a:effectLst/>
                                        <a:latin typeface="Cambria Math" panose="02040503050406030204" pitchFamily="18" charset="0"/>
                                        <a:ea typeface="+mn-ea"/>
                                        <a:cs typeface="+mn-cs"/>
                                      </a:rPr>
                                      <m:t>𝑋</m:t>
                                    </m:r>
                                  </m:e>
                                  <m:sub>
                                    <m:r>
                                      <a:rPr lang="en-US" altLang="zh-CN" sz="1800" i="1" kern="1200">
                                        <a:solidFill>
                                          <a:schemeClr val="tx1"/>
                                        </a:solidFill>
                                        <a:effectLst/>
                                        <a:latin typeface="Cambria Math" panose="02040503050406030204" pitchFamily="18" charset="0"/>
                                        <a:ea typeface="+mn-ea"/>
                                        <a:cs typeface="+mn-cs"/>
                                      </a:rPr>
                                      <m:t>2</m:t>
                                    </m:r>
                                  </m:sub>
                                </m:sSub>
                                <m:r>
                                  <a:rPr lang="en-US" altLang="zh-CN" sz="1800" kern="1200">
                                    <a:solidFill>
                                      <a:schemeClr val="tx1"/>
                                    </a:solidFill>
                                    <a:effectLst/>
                                    <a:latin typeface="Cambria Math" panose="02040503050406030204" pitchFamily="18" charset="0"/>
                                    <a:ea typeface="+mn-ea"/>
                                    <a:cs typeface="+mn-cs"/>
                                  </a:rPr>
                                  <m:t>)))))))</m:t>
                                </m:r>
                                <m:r>
                                  <m:rPr>
                                    <m:nor/>
                                  </m:rPr>
                                  <a:rPr lang="en-US" altLang="zh-CN" sz="1800" b="1" kern="1200">
                                    <a:solidFill>
                                      <a:schemeClr val="tx1"/>
                                    </a:solidFill>
                                    <a:effectLst/>
                                    <a:latin typeface="+mn-lt"/>
                                    <a:ea typeface="+mn-ea"/>
                                    <a:cs typeface="+mn-cs"/>
                                  </a:rPr>
                                  <m:t> </m:t>
                                </m:r>
                                <m:r>
                                  <a:rPr lang="en-US" altLang="zh-CN" sz="1800" b="1" i="1" kern="1200">
                                    <a:solidFill>
                                      <a:schemeClr val="tx1"/>
                                    </a:solidFill>
                                    <a:effectLst/>
                                    <a:latin typeface="Cambria Math" panose="02040503050406030204" pitchFamily="18" charset="0"/>
                                    <a:ea typeface="+mn-ea"/>
                                    <a:cs typeface="+mn-cs"/>
                                  </a:rPr>
                                  <m:t>+</m:t>
                                </m:r>
                                <m:r>
                                  <a:rPr lang="en-US" altLang="zh-CN" sz="1800" b="1" i="1" kern="1200">
                                    <a:solidFill>
                                      <a:schemeClr val="tx1"/>
                                    </a:solidFill>
                                    <a:effectLst/>
                                    <a:latin typeface="Cambria Math" panose="02040503050406030204" pitchFamily="18" charset="0"/>
                                    <a:ea typeface="+mn-ea"/>
                                    <a:cs typeface="+mn-cs"/>
                                  </a:rPr>
                                  <m:t>𝟎</m:t>
                                </m:r>
                                <m:r>
                                  <a:rPr lang="en-US" altLang="zh-CN" sz="1800" b="1" i="1" kern="1200">
                                    <a:solidFill>
                                      <a:schemeClr val="tx1"/>
                                    </a:solidFill>
                                    <a:effectLst/>
                                    <a:latin typeface="Cambria Math" panose="02040503050406030204" pitchFamily="18" charset="0"/>
                                    <a:ea typeface="+mn-ea"/>
                                    <a:cs typeface="+mn-cs"/>
                                  </a:rPr>
                                  <m:t>.</m:t>
                                </m:r>
                                <m:r>
                                  <a:rPr lang="en-US" altLang="zh-CN" sz="1800" b="1" i="1" kern="1200">
                                    <a:solidFill>
                                      <a:schemeClr val="tx1"/>
                                    </a:solidFill>
                                    <a:effectLst/>
                                    <a:latin typeface="Cambria Math" panose="02040503050406030204" pitchFamily="18" charset="0"/>
                                    <a:ea typeface="+mn-ea"/>
                                    <a:cs typeface="+mn-cs"/>
                                  </a:rPr>
                                  <m:t>𝟏𝟗𝟓𝟕</m:t>
                                </m:r>
                                <m:r>
                                  <a:rPr lang="en-US" altLang="zh-CN" sz="1800" b="1" i="1" kern="1200">
                                    <a:solidFill>
                                      <a:schemeClr val="tx1"/>
                                    </a:solidFill>
                                    <a:effectLst/>
                                    <a:latin typeface="Cambria Math" panose="02040503050406030204" pitchFamily="18" charset="0"/>
                                    <a:ea typeface="+mn-ea"/>
                                    <a:cs typeface="+mn-cs"/>
                                  </a:rPr>
                                  <m:t>×</m:t>
                                </m:r>
                                <m:sSub>
                                  <m:sSubPr>
                                    <m:ctrlPr>
                                      <a:rPr lang="zh-CN" altLang="zh-CN" sz="1800" b="1" i="1" kern="1200">
                                        <a:solidFill>
                                          <a:schemeClr val="tx1"/>
                                        </a:solidFill>
                                        <a:effectLst/>
                                        <a:latin typeface="Cambria Math" panose="02040503050406030204" pitchFamily="18" charset="0"/>
                                        <a:ea typeface="+mn-ea"/>
                                        <a:cs typeface="+mn-cs"/>
                                      </a:rPr>
                                    </m:ctrlPr>
                                  </m:sSubPr>
                                  <m:e>
                                    <m:r>
                                      <a:rPr lang="en-US" altLang="zh-CN" sz="1800" b="1" i="1" kern="1200">
                                        <a:solidFill>
                                          <a:schemeClr val="tx1"/>
                                        </a:solidFill>
                                        <a:effectLst/>
                                        <a:latin typeface="Cambria Math" panose="02040503050406030204" pitchFamily="18" charset="0"/>
                                        <a:ea typeface="+mn-ea"/>
                                        <a:cs typeface="+mn-cs"/>
                                      </a:rPr>
                                      <m:t>𝑿</m:t>
                                    </m:r>
                                  </m:e>
                                  <m:sub>
                                    <m:r>
                                      <a:rPr lang="en-US" altLang="zh-CN" sz="1800" b="1" i="1" kern="1200">
                                        <a:solidFill>
                                          <a:schemeClr val="tx1"/>
                                        </a:solidFill>
                                        <a:effectLst/>
                                        <a:latin typeface="Cambria Math" panose="02040503050406030204" pitchFamily="18" charset="0"/>
                                        <a:ea typeface="+mn-ea"/>
                                        <a:cs typeface="+mn-cs"/>
                                      </a:rPr>
                                      <m:t>𝟏</m:t>
                                    </m:r>
                                  </m:sub>
                                </m:sSub>
                              </m:oMath>
                            </m:oMathPara>
                          </a14:m>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52681964"/>
                      </a:ext>
                    </a:extLst>
                  </a:tr>
                </a:tbl>
              </a:graphicData>
            </a:graphic>
          </p:graphicFrame>
        </mc:Choice>
        <mc:Fallback xmlns="">
          <p:graphicFrame>
            <p:nvGraphicFramePr>
              <p:cNvPr id="11" name="表格 10">
                <a:extLst>
                  <a:ext uri="{FF2B5EF4-FFF2-40B4-BE49-F238E27FC236}">
                    <a16:creationId xmlns:a16="http://schemas.microsoft.com/office/drawing/2014/main" id="{E95E7D68-2859-49E1-AE1D-BBCC3493EF0A}"/>
                  </a:ext>
                </a:extLst>
              </p:cNvPr>
              <p:cNvGraphicFramePr>
                <a:graphicFrameLocks noGrp="1"/>
              </p:cNvGraphicFramePr>
              <p:nvPr/>
            </p:nvGraphicFramePr>
            <p:xfrm>
              <a:off x="706764" y="1480881"/>
              <a:ext cx="10901500" cy="274320"/>
            </p:xfrm>
            <a:graphic>
              <a:graphicData uri="http://schemas.openxmlformats.org/drawingml/2006/table">
                <a:tbl>
                  <a:tblPr firstRow="1" firstCol="1" bandRow="1"/>
                  <a:tblGrid>
                    <a:gridCol w="10901500">
                      <a:extLst>
                        <a:ext uri="{9D8B030D-6E8A-4147-A177-3AD203B41FA5}">
                          <a16:colId xmlns:a16="http://schemas.microsoft.com/office/drawing/2014/main" val="3692033662"/>
                        </a:ext>
                      </a:extLst>
                    </a:gridCol>
                  </a:tblGrid>
                  <a:tr h="274320">
                    <a:tc>
                      <a:txBody>
                        <a:bodyPr/>
                        <a:lstStyle/>
                        <a:p>
                          <a:endParaRPr lang="zh-CN"/>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blipFill>
                          <a:blip r:embed="rId3"/>
                          <a:stretch>
                            <a:fillRect b="-36957"/>
                          </a:stretch>
                        </a:blipFill>
                      </a:tcPr>
                    </a:tc>
                    <a:extLst>
                      <a:ext uri="{0D108BD9-81ED-4DB2-BD59-A6C34878D82A}">
                        <a16:rowId xmlns:a16="http://schemas.microsoft.com/office/drawing/2014/main" val="1652681964"/>
                      </a:ext>
                    </a:extLst>
                  </a:tr>
                </a:tbl>
              </a:graphicData>
            </a:graphic>
          </p:graphicFrame>
        </mc:Fallback>
      </mc:AlternateContent>
      <p:sp>
        <p:nvSpPr>
          <p:cNvPr id="12" name="矩形 11">
            <a:extLst>
              <a:ext uri="{FF2B5EF4-FFF2-40B4-BE49-F238E27FC236}">
                <a16:creationId xmlns:a16="http://schemas.microsoft.com/office/drawing/2014/main" id="{548DB5AD-7C54-45D1-AA4A-C6BC26CA3510}"/>
              </a:ext>
            </a:extLst>
          </p:cNvPr>
          <p:cNvSpPr/>
          <p:nvPr/>
        </p:nvSpPr>
        <p:spPr>
          <a:xfrm>
            <a:off x="3396343" y="1043745"/>
            <a:ext cx="4628558" cy="400110"/>
          </a:xfrm>
          <a:prstGeom prst="rect">
            <a:avLst/>
          </a:prstGeom>
        </p:spPr>
        <p:txBody>
          <a:bodyPr wrap="square">
            <a:spAutoFit/>
          </a:bodyPr>
          <a:lstStyle/>
          <a:p>
            <a:pPr lvl="0" indent="304800" algn="ct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UE(PSO)</a:t>
            </a:r>
            <a:endParaRPr lang="zh-CN" altLang="en-US" sz="1600" b="1"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A1F3A93E-B750-4639-B21B-E427841A54E0}"/>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2753995" y="2028912"/>
            <a:ext cx="5867491" cy="3926594"/>
          </a:xfrm>
          <a:prstGeom prst="rect">
            <a:avLst/>
          </a:prstGeom>
          <a:noFill/>
          <a:ln>
            <a:noFill/>
          </a:ln>
        </p:spPr>
      </p:pic>
    </p:spTree>
    <p:extLst>
      <p:ext uri="{BB962C8B-B14F-4D97-AF65-F5344CB8AC3E}">
        <p14:creationId xmlns:p14="http://schemas.microsoft.com/office/powerpoint/2010/main" val="32918880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实验结果展示</a:t>
            </a:r>
          </a:p>
        </p:txBody>
      </p:sp>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E95E7D68-2859-49E1-AE1D-BBCC3493EF0A}"/>
                  </a:ext>
                </a:extLst>
              </p:cNvPr>
              <p:cNvGraphicFramePr>
                <a:graphicFrameLocks noGrp="1"/>
              </p:cNvGraphicFramePr>
              <p:nvPr/>
            </p:nvGraphicFramePr>
            <p:xfrm>
              <a:off x="706764" y="1480881"/>
              <a:ext cx="10901500" cy="274320"/>
            </p:xfrm>
            <a:graphic>
              <a:graphicData uri="http://schemas.openxmlformats.org/drawingml/2006/table">
                <a:tbl>
                  <a:tblPr firstRow="1" firstCol="1" bandRow="1"/>
                  <a:tblGrid>
                    <a:gridCol w="10901500">
                      <a:extLst>
                        <a:ext uri="{9D8B030D-6E8A-4147-A177-3AD203B41FA5}">
                          <a16:colId xmlns:a16="http://schemas.microsoft.com/office/drawing/2014/main" val="3692033662"/>
                        </a:ext>
                      </a:extLst>
                    </a:gridCol>
                  </a:tblGrid>
                  <a:tr h="237490">
                    <a:tc>
                      <a:txBody>
                        <a:bodyPr/>
                        <a:lstStyle/>
                        <a:p>
                          <a:pPr/>
                          <a14:m>
                            <m:oMathPara xmlns:m="http://schemas.openxmlformats.org/officeDocument/2006/math">
                              <m:oMathParaPr>
                                <m:jc m:val="centerGroup"/>
                              </m:oMathParaPr>
                              <m:oMath xmlns:m="http://schemas.openxmlformats.org/officeDocument/2006/math">
                                <m:r>
                                  <m:rPr>
                                    <m:sty m:val="p"/>
                                  </m:rPr>
                                  <a:rPr lang="en-US" altLang="zh-CN" sz="1800" kern="1200" smtClean="0">
                                    <a:solidFill>
                                      <a:schemeClr val="tx1"/>
                                    </a:solidFill>
                                    <a:effectLst/>
                                    <a:latin typeface="Cambria Math" panose="02040503050406030204" pitchFamily="18" charset="0"/>
                                    <a:ea typeface="+mn-ea"/>
                                    <a:cs typeface="+mn-cs"/>
                                  </a:rPr>
                                  <m:t>y</m:t>
                                </m:r>
                                <m:r>
                                  <a:rPr lang="en-US" altLang="zh-CN" sz="1800" kern="1200" smtClean="0">
                                    <a:solidFill>
                                      <a:schemeClr val="tx1"/>
                                    </a:solidFill>
                                    <a:effectLst/>
                                    <a:latin typeface="Cambria Math" panose="02040503050406030204" pitchFamily="18" charset="0"/>
                                    <a:ea typeface="+mn-ea"/>
                                    <a:cs typeface="+mn-cs"/>
                                  </a:rPr>
                                  <m:t>=</m:t>
                                </m:r>
                                <m:r>
                                  <m:rPr>
                                    <m:sty m:val="p"/>
                                  </m:rPr>
                                  <a:rPr lang="en-US" altLang="zh-CN" sz="1800" kern="1200" smtClean="0">
                                    <a:solidFill>
                                      <a:schemeClr val="tx1"/>
                                    </a:solidFill>
                                    <a:effectLst/>
                                    <a:latin typeface="Cambria Math" panose="02040503050406030204" pitchFamily="18" charset="0"/>
                                    <a:ea typeface="+mn-ea"/>
                                    <a:cs typeface="+mn-cs"/>
                                  </a:rPr>
                                  <m:t>sin</m:t>
                                </m:r>
                                <m:r>
                                  <a:rPr lang="en-US" altLang="zh-CN" sz="1800" kern="1200" smtClean="0">
                                    <a:solidFill>
                                      <a:schemeClr val="tx1"/>
                                    </a:solidFill>
                                    <a:effectLst/>
                                    <a:latin typeface="Cambria Math" panose="02040503050406030204" pitchFamily="18" charset="0"/>
                                    <a:ea typeface="+mn-ea"/>
                                    <a:cs typeface="+mn-cs"/>
                                  </a:rPr>
                                  <m:t>((</m:t>
                                </m:r>
                                <m:r>
                                  <m:rPr>
                                    <m:sty m:val="p"/>
                                  </m:rPr>
                                  <a:rPr lang="en-US" altLang="zh-CN" sz="1800" kern="1200" smtClean="0">
                                    <a:solidFill>
                                      <a:schemeClr val="tx1"/>
                                    </a:solidFill>
                                    <a:effectLst/>
                                    <a:latin typeface="Cambria Math" panose="02040503050406030204" pitchFamily="18" charset="0"/>
                                    <a:ea typeface="+mn-ea"/>
                                    <a:cs typeface="+mn-cs"/>
                                  </a:rPr>
                                  <m:t>cos</m:t>
                                </m:r>
                                <m:r>
                                  <a:rPr lang="en-US" altLang="zh-CN" sz="1800" kern="1200" smtClean="0">
                                    <a:solidFill>
                                      <a:schemeClr val="tx1"/>
                                    </a:solidFill>
                                    <a:effectLst/>
                                    <a:latin typeface="Cambria Math" panose="02040503050406030204" pitchFamily="18" charset="0"/>
                                    <a:ea typeface="+mn-ea"/>
                                    <a:cs typeface="+mn-cs"/>
                                  </a:rPr>
                                  <m:t>((0.23171727502870929))+</m:t>
                                </m:r>
                                <m:r>
                                  <m:rPr>
                                    <m:sty m:val="p"/>
                                  </m:rPr>
                                  <a:rPr lang="en-US" altLang="zh-CN" sz="1800" kern="1200" smtClean="0">
                                    <a:solidFill>
                                      <a:schemeClr val="tx1"/>
                                    </a:solidFill>
                                    <a:effectLst/>
                                    <a:latin typeface="Cambria Math" panose="02040503050406030204" pitchFamily="18" charset="0"/>
                                    <a:ea typeface="+mn-ea"/>
                                    <a:cs typeface="+mn-cs"/>
                                  </a:rPr>
                                  <m:t>cos</m:t>
                                </m:r>
                                <m:r>
                                  <a:rPr lang="en-US" altLang="zh-CN" sz="1800" kern="1200" smtClean="0">
                                    <a:solidFill>
                                      <a:schemeClr val="tx1"/>
                                    </a:solidFill>
                                    <a:effectLst/>
                                    <a:latin typeface="Cambria Math" panose="02040503050406030204" pitchFamily="18" charset="0"/>
                                    <a:ea typeface="+mn-ea"/>
                                    <a:cs typeface="+mn-cs"/>
                                  </a:rPr>
                                  <m:t>((</m:t>
                                </m:r>
                                <m:sSub>
                                  <m:sSubPr>
                                    <m:ctrlPr>
                                      <a:rPr lang="zh-CN" altLang="zh-CN" sz="1800" i="1" kern="1200">
                                        <a:solidFill>
                                          <a:schemeClr val="tx1"/>
                                        </a:solidFill>
                                        <a:effectLst/>
                                        <a:latin typeface="Cambria Math" panose="02040503050406030204" pitchFamily="18" charset="0"/>
                                        <a:ea typeface="+mn-ea"/>
                                        <a:cs typeface="+mn-cs"/>
                                      </a:rPr>
                                    </m:ctrlPr>
                                  </m:sSubPr>
                                  <m:e>
                                    <m:r>
                                      <a:rPr lang="en-US" altLang="zh-CN" sz="1800" i="1" kern="1200">
                                        <a:solidFill>
                                          <a:schemeClr val="tx1"/>
                                        </a:solidFill>
                                        <a:effectLst/>
                                        <a:latin typeface="Cambria Math" panose="02040503050406030204" pitchFamily="18" charset="0"/>
                                        <a:ea typeface="+mn-ea"/>
                                        <a:cs typeface="+mn-cs"/>
                                      </a:rPr>
                                      <m:t>𝑋</m:t>
                                    </m:r>
                                  </m:e>
                                  <m:sub>
                                    <m:r>
                                      <a:rPr lang="en-US" altLang="zh-CN" sz="1800" i="1" kern="1200">
                                        <a:solidFill>
                                          <a:schemeClr val="tx1"/>
                                        </a:solidFill>
                                        <a:effectLst/>
                                        <a:latin typeface="Cambria Math" panose="02040503050406030204" pitchFamily="18" charset="0"/>
                                        <a:ea typeface="+mn-ea"/>
                                        <a:cs typeface="+mn-cs"/>
                                      </a:rPr>
                                      <m:t>1</m:t>
                                    </m:r>
                                  </m:sub>
                                </m:sSub>
                                <m:r>
                                  <a:rPr lang="en-US" altLang="zh-CN" sz="1800" kern="1200">
                                    <a:solidFill>
                                      <a:schemeClr val="tx1"/>
                                    </a:solidFill>
                                    <a:effectLst/>
                                    <a:latin typeface="Cambria Math" panose="02040503050406030204" pitchFamily="18" charset="0"/>
                                    <a:ea typeface="+mn-ea"/>
                                    <a:cs typeface="+mn-cs"/>
                                  </a:rPr>
                                  <m:t>+</m:t>
                                </m:r>
                                <m:r>
                                  <m:rPr>
                                    <m:sty m:val="p"/>
                                  </m:rPr>
                                  <a:rPr lang="en-US" altLang="zh-CN" sz="1800" kern="1200">
                                    <a:solidFill>
                                      <a:schemeClr val="tx1"/>
                                    </a:solidFill>
                                    <a:effectLst/>
                                    <a:latin typeface="Cambria Math" panose="02040503050406030204" pitchFamily="18" charset="0"/>
                                    <a:ea typeface="+mn-ea"/>
                                    <a:cs typeface="+mn-cs"/>
                                  </a:rPr>
                                  <m:t>cos</m:t>
                                </m:r>
                                <m:r>
                                  <a:rPr lang="en-US" altLang="zh-CN" sz="1800" kern="1200">
                                    <a:solidFill>
                                      <a:schemeClr val="tx1"/>
                                    </a:solidFill>
                                    <a:effectLst/>
                                    <a:latin typeface="Cambria Math" panose="02040503050406030204" pitchFamily="18" charset="0"/>
                                    <a:ea typeface="+mn-ea"/>
                                    <a:cs typeface="+mn-cs"/>
                                  </a:rPr>
                                  <m:t>(</m:t>
                                </m:r>
                                <m:r>
                                  <m:rPr>
                                    <m:sty m:val="p"/>
                                  </m:rPr>
                                  <a:rPr lang="en-US" altLang="zh-CN" sz="1800" kern="1200">
                                    <a:solidFill>
                                      <a:schemeClr val="tx1"/>
                                    </a:solidFill>
                                    <a:effectLst/>
                                    <a:latin typeface="Cambria Math" panose="02040503050406030204" pitchFamily="18" charset="0"/>
                                    <a:ea typeface="+mn-ea"/>
                                    <a:cs typeface="+mn-cs"/>
                                  </a:rPr>
                                  <m:t>sin</m:t>
                                </m:r>
                                <m:r>
                                  <a:rPr lang="en-US" altLang="zh-CN" sz="1800" kern="1200">
                                    <a:solidFill>
                                      <a:schemeClr val="tx1"/>
                                    </a:solidFill>
                                    <a:effectLst/>
                                    <a:latin typeface="Cambria Math" panose="02040503050406030204" pitchFamily="18" charset="0"/>
                                    <a:ea typeface="+mn-ea"/>
                                    <a:cs typeface="+mn-cs"/>
                                  </a:rPr>
                                  <m:t>((</m:t>
                                </m:r>
                                <m:r>
                                  <m:rPr>
                                    <m:sty m:val="p"/>
                                  </m:rPr>
                                  <a:rPr lang="en-US" altLang="zh-CN" sz="1800" kern="1200">
                                    <a:solidFill>
                                      <a:schemeClr val="tx1"/>
                                    </a:solidFill>
                                    <a:effectLst/>
                                    <a:latin typeface="Cambria Math" panose="02040503050406030204" pitchFamily="18" charset="0"/>
                                    <a:ea typeface="+mn-ea"/>
                                    <a:cs typeface="+mn-cs"/>
                                  </a:rPr>
                                  <m:t>sin</m:t>
                                </m:r>
                                <m:r>
                                  <a:rPr lang="en-US" altLang="zh-CN" sz="1800" kern="1200">
                                    <a:solidFill>
                                      <a:schemeClr val="tx1"/>
                                    </a:solidFill>
                                    <a:effectLst/>
                                    <a:latin typeface="Cambria Math" panose="02040503050406030204" pitchFamily="18" charset="0"/>
                                    <a:ea typeface="+mn-ea"/>
                                    <a:cs typeface="+mn-cs"/>
                                  </a:rPr>
                                  <m:t>(</m:t>
                                </m:r>
                                <m:sSub>
                                  <m:sSubPr>
                                    <m:ctrlPr>
                                      <a:rPr lang="zh-CN" altLang="zh-CN" sz="1800" i="1" kern="1200">
                                        <a:solidFill>
                                          <a:schemeClr val="tx1"/>
                                        </a:solidFill>
                                        <a:effectLst/>
                                        <a:latin typeface="Cambria Math" panose="02040503050406030204" pitchFamily="18" charset="0"/>
                                        <a:ea typeface="+mn-ea"/>
                                        <a:cs typeface="+mn-cs"/>
                                      </a:rPr>
                                    </m:ctrlPr>
                                  </m:sSubPr>
                                  <m:e>
                                    <m:r>
                                      <a:rPr lang="en-US" altLang="zh-CN" sz="1800" i="1" kern="1200">
                                        <a:solidFill>
                                          <a:schemeClr val="tx1"/>
                                        </a:solidFill>
                                        <a:effectLst/>
                                        <a:latin typeface="Cambria Math" panose="02040503050406030204" pitchFamily="18" charset="0"/>
                                        <a:ea typeface="+mn-ea"/>
                                        <a:cs typeface="+mn-cs"/>
                                      </a:rPr>
                                      <m:t>𝑋</m:t>
                                    </m:r>
                                  </m:e>
                                  <m:sub>
                                    <m:r>
                                      <a:rPr lang="en-US" altLang="zh-CN" sz="1800" i="1" kern="1200">
                                        <a:solidFill>
                                          <a:schemeClr val="tx1"/>
                                        </a:solidFill>
                                        <a:effectLst/>
                                        <a:latin typeface="Cambria Math" panose="02040503050406030204" pitchFamily="18" charset="0"/>
                                        <a:ea typeface="+mn-ea"/>
                                        <a:cs typeface="+mn-cs"/>
                                      </a:rPr>
                                      <m:t>2</m:t>
                                    </m:r>
                                  </m:sub>
                                </m:sSub>
                                <m:r>
                                  <a:rPr lang="en-US" altLang="zh-CN" sz="1800" kern="1200">
                                    <a:solidFill>
                                      <a:schemeClr val="tx1"/>
                                    </a:solidFill>
                                    <a:effectLst/>
                                    <a:latin typeface="Cambria Math" panose="02040503050406030204" pitchFamily="18" charset="0"/>
                                    <a:ea typeface="+mn-ea"/>
                                    <a:cs typeface="+mn-cs"/>
                                  </a:rPr>
                                  <m:t>)×</m:t>
                                </m:r>
                                <m:sSub>
                                  <m:sSubPr>
                                    <m:ctrlPr>
                                      <a:rPr lang="zh-CN" altLang="zh-CN" sz="1800" i="1" kern="1200">
                                        <a:solidFill>
                                          <a:schemeClr val="tx1"/>
                                        </a:solidFill>
                                        <a:effectLst/>
                                        <a:latin typeface="Cambria Math" panose="02040503050406030204" pitchFamily="18" charset="0"/>
                                        <a:ea typeface="+mn-ea"/>
                                        <a:cs typeface="+mn-cs"/>
                                      </a:rPr>
                                    </m:ctrlPr>
                                  </m:sSubPr>
                                  <m:e>
                                    <m:r>
                                      <a:rPr lang="en-US" altLang="zh-CN" sz="1800" i="1" kern="1200">
                                        <a:solidFill>
                                          <a:schemeClr val="tx1"/>
                                        </a:solidFill>
                                        <a:effectLst/>
                                        <a:latin typeface="Cambria Math" panose="02040503050406030204" pitchFamily="18" charset="0"/>
                                        <a:ea typeface="+mn-ea"/>
                                        <a:cs typeface="+mn-cs"/>
                                      </a:rPr>
                                      <m:t>𝑋</m:t>
                                    </m:r>
                                  </m:e>
                                  <m:sub>
                                    <m:r>
                                      <a:rPr lang="en-US" altLang="zh-CN" sz="1800" i="1" kern="1200">
                                        <a:solidFill>
                                          <a:schemeClr val="tx1"/>
                                        </a:solidFill>
                                        <a:effectLst/>
                                        <a:latin typeface="Cambria Math" panose="02040503050406030204" pitchFamily="18" charset="0"/>
                                        <a:ea typeface="+mn-ea"/>
                                        <a:cs typeface="+mn-cs"/>
                                      </a:rPr>
                                      <m:t>2</m:t>
                                    </m:r>
                                  </m:sub>
                                </m:sSub>
                                <m:r>
                                  <a:rPr lang="en-US" altLang="zh-CN" sz="1800" kern="1200">
                                    <a:solidFill>
                                      <a:schemeClr val="tx1"/>
                                    </a:solidFill>
                                    <a:effectLst/>
                                    <a:latin typeface="Cambria Math" panose="02040503050406030204" pitchFamily="18" charset="0"/>
                                    <a:ea typeface="+mn-ea"/>
                                    <a:cs typeface="+mn-cs"/>
                                  </a:rPr>
                                  <m:t>)))))))</m:t>
                                </m:r>
                                <m:r>
                                  <m:rPr>
                                    <m:nor/>
                                  </m:rPr>
                                  <a:rPr lang="en-US" altLang="zh-CN" sz="1800" b="1" kern="1200">
                                    <a:solidFill>
                                      <a:schemeClr val="tx1"/>
                                    </a:solidFill>
                                    <a:effectLst/>
                                    <a:latin typeface="+mn-lt"/>
                                    <a:ea typeface="+mn-ea"/>
                                    <a:cs typeface="+mn-cs"/>
                                  </a:rPr>
                                  <m:t> </m:t>
                                </m:r>
                                <m:r>
                                  <a:rPr lang="en-US" altLang="zh-CN" sz="1800" b="1" i="1" kern="1200">
                                    <a:solidFill>
                                      <a:schemeClr val="tx1"/>
                                    </a:solidFill>
                                    <a:effectLst/>
                                    <a:latin typeface="Cambria Math" panose="02040503050406030204" pitchFamily="18" charset="0"/>
                                    <a:ea typeface="+mn-ea"/>
                                    <a:cs typeface="+mn-cs"/>
                                  </a:rPr>
                                  <m:t>+</m:t>
                                </m:r>
                                <m:r>
                                  <a:rPr lang="en-US" altLang="zh-CN" sz="1800" b="1" i="1" kern="1200">
                                    <a:solidFill>
                                      <a:schemeClr val="tx1"/>
                                    </a:solidFill>
                                    <a:effectLst/>
                                    <a:latin typeface="Cambria Math" panose="02040503050406030204" pitchFamily="18" charset="0"/>
                                    <a:ea typeface="+mn-ea"/>
                                    <a:cs typeface="+mn-cs"/>
                                  </a:rPr>
                                  <m:t>𝟎</m:t>
                                </m:r>
                                <m:r>
                                  <a:rPr lang="en-US" altLang="zh-CN" sz="1800" b="1" i="1" kern="1200">
                                    <a:solidFill>
                                      <a:schemeClr val="tx1"/>
                                    </a:solidFill>
                                    <a:effectLst/>
                                    <a:latin typeface="Cambria Math" panose="02040503050406030204" pitchFamily="18" charset="0"/>
                                    <a:ea typeface="+mn-ea"/>
                                    <a:cs typeface="+mn-cs"/>
                                  </a:rPr>
                                  <m:t>.</m:t>
                                </m:r>
                                <m:r>
                                  <a:rPr lang="en-US" altLang="zh-CN" sz="1800" b="1" i="1" kern="1200">
                                    <a:solidFill>
                                      <a:schemeClr val="tx1"/>
                                    </a:solidFill>
                                    <a:effectLst/>
                                    <a:latin typeface="Cambria Math" panose="02040503050406030204" pitchFamily="18" charset="0"/>
                                    <a:ea typeface="+mn-ea"/>
                                    <a:cs typeface="+mn-cs"/>
                                  </a:rPr>
                                  <m:t>𝟏𝟗𝟓𝟕</m:t>
                                </m:r>
                                <m:r>
                                  <a:rPr lang="en-US" altLang="zh-CN" sz="1800" b="1" i="1" kern="1200">
                                    <a:solidFill>
                                      <a:schemeClr val="tx1"/>
                                    </a:solidFill>
                                    <a:effectLst/>
                                    <a:latin typeface="Cambria Math" panose="02040503050406030204" pitchFamily="18" charset="0"/>
                                    <a:ea typeface="+mn-ea"/>
                                    <a:cs typeface="+mn-cs"/>
                                  </a:rPr>
                                  <m:t>×</m:t>
                                </m:r>
                                <m:sSub>
                                  <m:sSubPr>
                                    <m:ctrlPr>
                                      <a:rPr lang="zh-CN" altLang="zh-CN" sz="1800" b="1" i="1" kern="1200">
                                        <a:solidFill>
                                          <a:schemeClr val="tx1"/>
                                        </a:solidFill>
                                        <a:effectLst/>
                                        <a:latin typeface="Cambria Math" panose="02040503050406030204" pitchFamily="18" charset="0"/>
                                        <a:ea typeface="+mn-ea"/>
                                        <a:cs typeface="+mn-cs"/>
                                      </a:rPr>
                                    </m:ctrlPr>
                                  </m:sSubPr>
                                  <m:e>
                                    <m:r>
                                      <a:rPr lang="en-US" altLang="zh-CN" sz="1800" b="1" i="1" kern="1200">
                                        <a:solidFill>
                                          <a:schemeClr val="tx1"/>
                                        </a:solidFill>
                                        <a:effectLst/>
                                        <a:latin typeface="Cambria Math" panose="02040503050406030204" pitchFamily="18" charset="0"/>
                                        <a:ea typeface="+mn-ea"/>
                                        <a:cs typeface="+mn-cs"/>
                                      </a:rPr>
                                      <m:t>𝑿</m:t>
                                    </m:r>
                                  </m:e>
                                  <m:sub>
                                    <m:r>
                                      <a:rPr lang="en-US" altLang="zh-CN" sz="1800" b="1" i="1" kern="1200">
                                        <a:solidFill>
                                          <a:schemeClr val="tx1"/>
                                        </a:solidFill>
                                        <a:effectLst/>
                                        <a:latin typeface="Cambria Math" panose="02040503050406030204" pitchFamily="18" charset="0"/>
                                        <a:ea typeface="+mn-ea"/>
                                        <a:cs typeface="+mn-cs"/>
                                      </a:rPr>
                                      <m:t>𝟏</m:t>
                                    </m:r>
                                  </m:sub>
                                </m:sSub>
                              </m:oMath>
                            </m:oMathPara>
                          </a14:m>
                          <a:endParaRPr lang="zh-CN" sz="2800" dirty="0">
                            <a:effectLst/>
                            <a:latin typeface="Times New Roman" panose="02020603050405020304" pitchFamily="18" charset="0"/>
                            <a:ea typeface="宋体" panose="02010600030101010101" pitchFamily="2" charset="-122"/>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52681964"/>
                      </a:ext>
                    </a:extLst>
                  </a:tr>
                </a:tbl>
              </a:graphicData>
            </a:graphic>
          </p:graphicFrame>
        </mc:Choice>
        <mc:Fallback xmlns="">
          <p:graphicFrame>
            <p:nvGraphicFramePr>
              <p:cNvPr id="11" name="表格 10">
                <a:extLst>
                  <a:ext uri="{FF2B5EF4-FFF2-40B4-BE49-F238E27FC236}">
                    <a16:creationId xmlns:a16="http://schemas.microsoft.com/office/drawing/2014/main" id="{E95E7D68-2859-49E1-AE1D-BBCC3493EF0A}"/>
                  </a:ext>
                </a:extLst>
              </p:cNvPr>
              <p:cNvGraphicFramePr>
                <a:graphicFrameLocks noGrp="1"/>
              </p:cNvGraphicFramePr>
              <p:nvPr/>
            </p:nvGraphicFramePr>
            <p:xfrm>
              <a:off x="706764" y="1480881"/>
              <a:ext cx="10901500" cy="274320"/>
            </p:xfrm>
            <a:graphic>
              <a:graphicData uri="http://schemas.openxmlformats.org/drawingml/2006/table">
                <a:tbl>
                  <a:tblPr firstRow="1" firstCol="1" bandRow="1"/>
                  <a:tblGrid>
                    <a:gridCol w="10901500">
                      <a:extLst>
                        <a:ext uri="{9D8B030D-6E8A-4147-A177-3AD203B41FA5}">
                          <a16:colId xmlns:a16="http://schemas.microsoft.com/office/drawing/2014/main" val="3692033662"/>
                        </a:ext>
                      </a:extLst>
                    </a:gridCol>
                  </a:tblGrid>
                  <a:tr h="274320">
                    <a:tc>
                      <a:txBody>
                        <a:bodyPr/>
                        <a:lstStyle/>
                        <a:p>
                          <a:endParaRPr lang="zh-CN"/>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blipFill>
                          <a:blip r:embed="rId3"/>
                          <a:stretch>
                            <a:fillRect b="-36957"/>
                          </a:stretch>
                        </a:blipFill>
                      </a:tcPr>
                    </a:tc>
                    <a:extLst>
                      <a:ext uri="{0D108BD9-81ED-4DB2-BD59-A6C34878D82A}">
                        <a16:rowId xmlns:a16="http://schemas.microsoft.com/office/drawing/2014/main" val="1652681964"/>
                      </a:ext>
                    </a:extLst>
                  </a:tr>
                </a:tbl>
              </a:graphicData>
            </a:graphic>
          </p:graphicFrame>
        </mc:Fallback>
      </mc:AlternateContent>
      <p:sp>
        <p:nvSpPr>
          <p:cNvPr id="12" name="矩形 11">
            <a:extLst>
              <a:ext uri="{FF2B5EF4-FFF2-40B4-BE49-F238E27FC236}">
                <a16:creationId xmlns:a16="http://schemas.microsoft.com/office/drawing/2014/main" id="{548DB5AD-7C54-45D1-AA4A-C6BC26CA3510}"/>
              </a:ext>
            </a:extLst>
          </p:cNvPr>
          <p:cNvSpPr/>
          <p:nvPr/>
        </p:nvSpPr>
        <p:spPr>
          <a:xfrm>
            <a:off x="3396343" y="1043745"/>
            <a:ext cx="4628558" cy="400110"/>
          </a:xfrm>
          <a:prstGeom prst="rect">
            <a:avLst/>
          </a:prstGeom>
        </p:spPr>
        <p:txBody>
          <a:bodyPr wrap="square">
            <a:spAutoFit/>
          </a:bodyPr>
          <a:lstStyle/>
          <a:p>
            <a:pPr lvl="0" indent="304800" algn="ct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UE(PSO)</a:t>
            </a:r>
            <a:endParaRPr lang="zh-CN" altLang="en-US" sz="16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BB748D62-814A-4558-81B1-482F02CD8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0312" y="2372160"/>
            <a:ext cx="4114800" cy="2743200"/>
          </a:xfrm>
          <a:prstGeom prst="rect">
            <a:avLst/>
          </a:prstGeom>
        </p:spPr>
      </p:pic>
    </p:spTree>
    <p:extLst>
      <p:ext uri="{BB962C8B-B14F-4D97-AF65-F5344CB8AC3E}">
        <p14:creationId xmlns:p14="http://schemas.microsoft.com/office/powerpoint/2010/main" val="28230773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实验结果展示</a:t>
            </a:r>
          </a:p>
        </p:txBody>
      </p:sp>
      <p:sp>
        <p:nvSpPr>
          <p:cNvPr id="14" name="Rectangle 11">
            <a:extLst>
              <a:ext uri="{FF2B5EF4-FFF2-40B4-BE49-F238E27FC236}">
                <a16:creationId xmlns:a16="http://schemas.microsoft.com/office/drawing/2014/main" id="{22352C89-4399-4C14-8B4D-5A4D9E5E5611}"/>
              </a:ext>
            </a:extLst>
          </p:cNvPr>
          <p:cNvSpPr/>
          <p:nvPr/>
        </p:nvSpPr>
        <p:spPr>
          <a:xfrm>
            <a:off x="3037106" y="1003370"/>
            <a:ext cx="6059760" cy="581762"/>
          </a:xfrm>
          <a:prstGeom prst="rect">
            <a:avLst/>
          </a:prstGeom>
        </p:spPr>
        <p:txBody>
          <a:bodyPr wrap="square">
            <a:spAutoFit/>
          </a:bodyPr>
          <a:lstStyle/>
          <a:p>
            <a:pPr algn="ctr">
              <a:lnSpc>
                <a:spcPct val="125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结论</a:t>
            </a:r>
          </a:p>
        </p:txBody>
      </p:sp>
      <p:sp>
        <p:nvSpPr>
          <p:cNvPr id="16" name="Rectangle 11">
            <a:extLst>
              <a:ext uri="{FF2B5EF4-FFF2-40B4-BE49-F238E27FC236}">
                <a16:creationId xmlns:a16="http://schemas.microsoft.com/office/drawing/2014/main" id="{CB44D7A7-758B-4B27-A297-081AA92DA97A}"/>
              </a:ext>
            </a:extLst>
          </p:cNvPr>
          <p:cNvSpPr/>
          <p:nvPr/>
        </p:nvSpPr>
        <p:spPr>
          <a:xfrm>
            <a:off x="1641154" y="1788102"/>
            <a:ext cx="8851664" cy="4205126"/>
          </a:xfrm>
          <a:prstGeom prst="rect">
            <a:avLst/>
          </a:prstGeom>
        </p:spPr>
        <p:txBody>
          <a:bodyPr wrap="square">
            <a:spAutoFit/>
          </a:bodyPr>
          <a:lstStyle/>
          <a:p>
            <a:pPr marL="457200" indent="-457200" algn="just">
              <a:lnSpc>
                <a:spcPct val="125000"/>
              </a:lnSpc>
              <a:buAutoNum type="arabicPeriod"/>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DE</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算法在函数维度比较少的问题上运行的性能比在函数维度比较多的问题上运行的性能好很多，且对于函数较优解完全分布在一条直线上的一类二维问题求解效果相对很好。</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457200" indent="-457200" algn="just">
              <a:lnSpc>
                <a:spcPct val="125000"/>
              </a:lnSpc>
              <a:buAutoNum type="arabicPeriod"/>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457200" indent="-457200" algn="just">
              <a:lnSpc>
                <a:spcPct val="125000"/>
              </a:lnSpc>
              <a:buAutoNum type="arabicPeriod"/>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PSO</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算法在对最优解分布在定义域边界上的函数优化问题效果很好，但对最优解分布在定义域内部，且形态为折面，最优解在折线上的函数优化问题效果较差。</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457200" indent="-457200" algn="just">
              <a:lnSpc>
                <a:spcPct val="125000"/>
              </a:lnSpc>
              <a:buAutoNum type="arabicPeriod"/>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a:p>
            <a:pPr marL="457200" indent="-457200" algn="just">
              <a:lnSpc>
                <a:spcPct val="125000"/>
              </a:lnSpc>
              <a:buAutoNum type="arabicPeriod"/>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GA</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问题在函数最优解为一条线上的所有点时运行效果比较好。</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664836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a14:imgEffect>
                    <a14:imgEffect>
                      <a14:saturation sat="0"/>
                    </a14:imgEffect>
                  </a14:imgLayer>
                </a14:imgProps>
              </a:ext>
              <a:ext uri="{28A0092B-C50C-407E-A947-70E740481C1C}">
                <a14:useLocalDpi xmlns:a14="http://schemas.microsoft.com/office/drawing/2010/main"/>
              </a:ext>
            </a:extLst>
          </a:blip>
          <a:srcRect/>
          <a:stretch>
            <a:fillRect/>
          </a:stretch>
        </p:blipFill>
        <p:spPr>
          <a:xfrm>
            <a:off x="0" y="3465949"/>
            <a:ext cx="12218272" cy="3429000"/>
          </a:xfrm>
          <a:prstGeom prst="rect">
            <a:avLst/>
          </a:prstGeom>
        </p:spPr>
      </p:pic>
      <p:sp>
        <p:nvSpPr>
          <p:cNvPr id="9" name="圆角矩形 8"/>
          <p:cNvSpPr/>
          <p:nvPr/>
        </p:nvSpPr>
        <p:spPr>
          <a:xfrm>
            <a:off x="673509" y="591324"/>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3886977" y="3291162"/>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236696" y="2313216"/>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983772" y="2860805"/>
            <a:ext cx="252924" cy="25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575161" y="2397097"/>
            <a:ext cx="1715719" cy="1445260"/>
          </a:xfrm>
          <a:prstGeom prst="rect">
            <a:avLst/>
          </a:prstGeom>
          <a:noFill/>
        </p:spPr>
        <p:txBody>
          <a:bodyPr wrap="square" rtlCol="0">
            <a:spAutoFit/>
          </a:bodyPr>
          <a:lstStyle/>
          <a:p>
            <a:pPr algn="ctr"/>
            <a:r>
              <a:rPr lang="en-US" altLang="zh-CN" sz="8800" dirty="0">
                <a:latin typeface="FuturaBookC" pitchFamily="2" charset="-52"/>
              </a:rPr>
              <a:t>05</a:t>
            </a:r>
            <a:endParaRPr lang="zh-CN" altLang="en-US" sz="8800" dirty="0">
              <a:latin typeface="FuturaBookC" pitchFamily="2" charset="-52"/>
            </a:endParaRPr>
          </a:p>
        </p:txBody>
      </p:sp>
      <p:sp>
        <p:nvSpPr>
          <p:cNvPr id="32" name="文本框 31"/>
          <p:cNvSpPr txBox="1"/>
          <p:nvPr/>
        </p:nvSpPr>
        <p:spPr>
          <a:xfrm>
            <a:off x="5304472" y="2637065"/>
            <a:ext cx="4422225" cy="707886"/>
          </a:xfrm>
          <a:prstGeom prst="rect">
            <a:avLst/>
          </a:prstGeom>
          <a:noFill/>
        </p:spPr>
        <p:txBody>
          <a:bodyPr wrap="square" rtlCol="0">
            <a:spAutoFit/>
          </a:bodyPr>
          <a:lstStyle/>
          <a:p>
            <a:pPr algn="ctr"/>
            <a:r>
              <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sym typeface="+mn-ea"/>
              </a:rPr>
              <a:t>问   答   环   节</a:t>
            </a:r>
          </a:p>
        </p:txBody>
      </p:sp>
      <p:sp>
        <p:nvSpPr>
          <p:cNvPr id="33" name="文本框 32"/>
          <p:cNvSpPr txBox="1"/>
          <p:nvPr/>
        </p:nvSpPr>
        <p:spPr>
          <a:xfrm>
            <a:off x="5345191" y="3278573"/>
            <a:ext cx="4681303" cy="338554"/>
          </a:xfrm>
          <a:prstGeom prst="rect">
            <a:avLst/>
          </a:prstGeom>
          <a:noFill/>
        </p:spPr>
        <p:txBody>
          <a:bodyPr wrap="square" rtlCol="0">
            <a:spAutoFit/>
          </a:bodyPr>
          <a:lstStyle/>
          <a:p>
            <a:pPr algn="ctr"/>
            <a:r>
              <a:rPr lang="en-US" altLang="zh-CN" sz="1600" dirty="0">
                <a:solidFill>
                  <a:schemeClr val="tx1">
                    <a:lumMod val="75000"/>
                    <a:lumOff val="25000"/>
                  </a:schemeClr>
                </a:solidFill>
                <a:latin typeface="FuturaBookC" pitchFamily="2" charset="-52"/>
                <a:ea typeface="锐字逼格青春粗黑体简2.0" panose="02010604000000000000" pitchFamily="2" charset="-122"/>
              </a:rPr>
              <a:t>Question &amp; Answer</a:t>
            </a:r>
            <a:endParaRPr lang="zh-CN" altLang="en-US" sz="1600" dirty="0">
              <a:solidFill>
                <a:schemeClr val="tx1">
                  <a:lumMod val="75000"/>
                  <a:lumOff val="25000"/>
                </a:schemeClr>
              </a:solidFill>
              <a:latin typeface="FuturaBookC" pitchFamily="2" charset="-52"/>
              <a:ea typeface="锐字逼格青春粗黑体简2.0" panose="02010604000000000000" pitchFamily="2" charset="-122"/>
            </a:endParaRPr>
          </a:p>
        </p:txBody>
      </p:sp>
      <p:cxnSp>
        <p:nvCxnSpPr>
          <p:cNvPr id="2" name="直接连接符 1"/>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591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40000"/>
                    </a14:imgEffect>
                    <a14:imgEffect>
                      <a14:saturation sat="0"/>
                    </a14:imgEffect>
                  </a14:imgLayer>
                </a14:imgProps>
              </a:ext>
              <a:ext uri="{28A0092B-C50C-407E-A947-70E740481C1C}">
                <a14:useLocalDpi xmlns:a14="http://schemas.microsoft.com/office/drawing/2010/main"/>
              </a:ext>
            </a:extLst>
          </a:blip>
          <a:srcRect/>
          <a:stretch>
            <a:fillRect/>
          </a:stretch>
        </p:blipFill>
        <p:spPr>
          <a:xfrm>
            <a:off x="-26272" y="-30954"/>
            <a:ext cx="12218272" cy="3429000"/>
          </a:xfrm>
          <a:prstGeom prst="rect">
            <a:avLst/>
          </a:prstGeom>
        </p:spPr>
      </p:pic>
      <p:sp>
        <p:nvSpPr>
          <p:cNvPr id="8" name="圆角矩形 7"/>
          <p:cNvSpPr/>
          <p:nvPr/>
        </p:nvSpPr>
        <p:spPr>
          <a:xfrm>
            <a:off x="673509" y="591959"/>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3736340" y="2251710"/>
            <a:ext cx="2322195" cy="2065655"/>
          </a:xfrm>
          <a:prstGeom prst="rect">
            <a:avLst/>
          </a:prstGeom>
          <a:solidFill>
            <a:schemeClr val="bg1"/>
          </a:solidFill>
          <a:ln>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58535" y="2251075"/>
            <a:ext cx="2399030" cy="2065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4757420" y="2720975"/>
            <a:ext cx="3336925" cy="1323439"/>
          </a:xfrm>
          <a:prstGeom prst="rect">
            <a:avLst/>
          </a:prstGeom>
          <a:noFill/>
        </p:spPr>
        <p:txBody>
          <a:bodyPr vert="horz" wrap="square" rtlCol="0">
            <a:spAutoFit/>
          </a:bodyPr>
          <a:lstStyle/>
          <a:p>
            <a:r>
              <a:rPr lang="zh-CN" altLang="en-US" sz="8000" dirty="0">
                <a:latin typeface="微软雅黑" panose="020B0503020204020204" pitchFamily="34" charset="-122"/>
                <a:ea typeface="微软雅黑" panose="020B0503020204020204" pitchFamily="34" charset="-122"/>
                <a:cs typeface="微软雅黑" panose="020B0503020204020204" pitchFamily="34" charset="-122"/>
              </a:rPr>
              <a:t>谢</a:t>
            </a:r>
            <a:r>
              <a:rPr lang="zh-CN" altLang="zh-CN" sz="8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8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谢</a:t>
            </a:r>
            <a:endParaRPr lang="zh-CN" altLang="zh-CN" sz="8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4934221" y="4563110"/>
            <a:ext cx="2728697" cy="369332"/>
          </a:xfrm>
          <a:prstGeom prst="rect">
            <a:avLst/>
          </a:prstGeom>
          <a:noFill/>
        </p:spPr>
        <p:txBody>
          <a:bodyPr wrap="none" rtlCol="0" anchor="t">
            <a:spAutoFit/>
          </a:bodyPr>
          <a:lstStyle/>
          <a:p>
            <a:pPr algn="ctr"/>
            <a:r>
              <a:rPr lang="en-US" altLang="zh-CN" dirty="0">
                <a:solidFill>
                  <a:srgbClr val="48505B"/>
                </a:solidFill>
                <a:latin typeface="微软雅黑" panose="020B0503020204020204" pitchFamily="34" charset="-122"/>
                <a:ea typeface="微软雅黑" panose="020B0503020204020204" pitchFamily="34" charset="-122"/>
                <a:sym typeface="+mn-ea"/>
              </a:rPr>
              <a:t>Thank you for listening</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2430643" cy="460375"/>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研究内容与目标</a:t>
            </a:r>
          </a:p>
        </p:txBody>
      </p:sp>
      <p:pic>
        <p:nvPicPr>
          <p:cNvPr id="20" name="图片 19">
            <a:extLst>
              <a:ext uri="{FF2B5EF4-FFF2-40B4-BE49-F238E27FC236}">
                <a16:creationId xmlns:a16="http://schemas.microsoft.com/office/drawing/2014/main" id="{81554302-730C-4580-BC7B-8055A92BA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658" y="2068712"/>
            <a:ext cx="3810330" cy="2720576"/>
          </a:xfrm>
          <a:prstGeom prst="rect">
            <a:avLst/>
          </a:prstGeom>
        </p:spPr>
      </p:pic>
      <p:sp>
        <p:nvSpPr>
          <p:cNvPr id="21" name="文本框 20">
            <a:extLst>
              <a:ext uri="{FF2B5EF4-FFF2-40B4-BE49-F238E27FC236}">
                <a16:creationId xmlns:a16="http://schemas.microsoft.com/office/drawing/2014/main" id="{AAEF46CA-A266-430B-BA04-253388820720}"/>
              </a:ext>
            </a:extLst>
          </p:cNvPr>
          <p:cNvSpPr txBox="1"/>
          <p:nvPr/>
        </p:nvSpPr>
        <p:spPr>
          <a:xfrm>
            <a:off x="4676560" y="3244334"/>
            <a:ext cx="1107996" cy="369332"/>
          </a:xfrm>
          <a:prstGeom prst="rect">
            <a:avLst/>
          </a:prstGeom>
          <a:noFill/>
          <a:ln w="28575">
            <a:noFill/>
          </a:ln>
        </p:spPr>
        <p:txBody>
          <a:bodyPr wrap="none" rtlCol="0">
            <a:spAutoFit/>
          </a:bodyPr>
          <a:lstStyle/>
          <a:p>
            <a:r>
              <a:rPr lang="zh-CN" altLang="en-US" dirty="0"/>
              <a:t>目标问题</a:t>
            </a:r>
          </a:p>
        </p:txBody>
      </p:sp>
      <p:cxnSp>
        <p:nvCxnSpPr>
          <p:cNvPr id="22" name="直接箭头连接符 21">
            <a:extLst>
              <a:ext uri="{FF2B5EF4-FFF2-40B4-BE49-F238E27FC236}">
                <a16:creationId xmlns:a16="http://schemas.microsoft.com/office/drawing/2014/main" id="{153CDF33-7F71-434A-9EB4-445A10F5B9BF}"/>
              </a:ext>
            </a:extLst>
          </p:cNvPr>
          <p:cNvCxnSpPr>
            <a:cxnSpLocks/>
          </p:cNvCxnSpPr>
          <p:nvPr/>
        </p:nvCxnSpPr>
        <p:spPr>
          <a:xfrm>
            <a:off x="5911891" y="3429000"/>
            <a:ext cx="262551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6217C290-918C-45A3-80D5-DBDA41D71DFA}"/>
              </a:ext>
            </a:extLst>
          </p:cNvPr>
          <p:cNvCxnSpPr/>
          <p:nvPr/>
        </p:nvCxnSpPr>
        <p:spPr>
          <a:xfrm>
            <a:off x="6428208" y="2914286"/>
            <a:ext cx="210919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58B9131-D79B-4372-A713-F910C80CCE91}"/>
              </a:ext>
            </a:extLst>
          </p:cNvPr>
          <p:cNvCxnSpPr/>
          <p:nvPr/>
        </p:nvCxnSpPr>
        <p:spPr>
          <a:xfrm>
            <a:off x="6428209" y="3999940"/>
            <a:ext cx="210919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8BD2E01-5910-42BA-A774-6072A6AD0109}"/>
              </a:ext>
            </a:extLst>
          </p:cNvPr>
          <p:cNvCxnSpPr>
            <a:cxnSpLocks/>
          </p:cNvCxnSpPr>
          <p:nvPr/>
        </p:nvCxnSpPr>
        <p:spPr>
          <a:xfrm>
            <a:off x="6428209" y="2914286"/>
            <a:ext cx="0" cy="1085654"/>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CDE1F803-DE49-4F39-926E-5DF1B721D16B}"/>
                  </a:ext>
                </a:extLst>
              </p:cNvPr>
              <p:cNvSpPr txBox="1"/>
              <p:nvPr/>
            </p:nvSpPr>
            <p:spPr>
              <a:xfrm>
                <a:off x="7033037" y="3059668"/>
                <a:ext cx="899542" cy="369332"/>
              </a:xfrm>
              <a:prstGeom prst="rect">
                <a:avLst/>
              </a:prstGeom>
              <a:noFill/>
              <a:ln w="28575">
                <a:noFill/>
              </a:ln>
            </p:spPr>
            <p:txBody>
              <a:bodyPr wrap="none" rtlCol="0">
                <a:spAutoFit/>
              </a:bodyPr>
              <a:lstStyle/>
              <a:p>
                <a:r>
                  <a:rPr lang="zh-CN" altLang="en-US" dirty="0"/>
                  <a:t>算法</a:t>
                </a:r>
                <a14:m>
                  <m:oMath xmlns:m="http://schemas.openxmlformats.org/officeDocument/2006/math">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oMath>
                </a14:m>
                <a:endParaRPr lang="zh-CN" altLang="en-US" dirty="0"/>
              </a:p>
            </p:txBody>
          </p:sp>
        </mc:Choice>
        <mc:Fallback xmlns="">
          <p:sp>
            <p:nvSpPr>
              <p:cNvPr id="26" name="文本框 25">
                <a:extLst>
                  <a:ext uri="{FF2B5EF4-FFF2-40B4-BE49-F238E27FC236}">
                    <a16:creationId xmlns:a16="http://schemas.microsoft.com/office/drawing/2014/main" id="{CDE1F803-DE49-4F39-926E-5DF1B721D16B}"/>
                  </a:ext>
                </a:extLst>
              </p:cNvPr>
              <p:cNvSpPr txBox="1">
                <a:spLocks noRot="1" noChangeAspect="1" noMove="1" noResize="1" noEditPoints="1" noAdjustHandles="1" noChangeArrowheads="1" noChangeShapeType="1" noTextEdit="1"/>
              </p:cNvSpPr>
              <p:nvPr/>
            </p:nvSpPr>
            <p:spPr>
              <a:xfrm>
                <a:off x="7033037" y="3059668"/>
                <a:ext cx="899542" cy="369332"/>
              </a:xfrm>
              <a:prstGeom prst="rect">
                <a:avLst/>
              </a:prstGeom>
              <a:blipFill>
                <a:blip r:embed="rId4"/>
                <a:stretch>
                  <a:fillRect l="-6122" t="-9836" b="-24590"/>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1076882D-FFF7-476B-B1BF-F92584942E63}"/>
                  </a:ext>
                </a:extLst>
              </p:cNvPr>
              <p:cNvSpPr txBox="1"/>
              <p:nvPr/>
            </p:nvSpPr>
            <p:spPr>
              <a:xfrm>
                <a:off x="7033037" y="3593123"/>
                <a:ext cx="899542" cy="369332"/>
              </a:xfrm>
              <a:prstGeom prst="rect">
                <a:avLst/>
              </a:prstGeom>
              <a:noFill/>
              <a:ln w="28575">
                <a:noFill/>
              </a:ln>
            </p:spPr>
            <p:txBody>
              <a:bodyPr wrap="none" rtlCol="0">
                <a:spAutoFit/>
              </a:bodyPr>
              <a:lstStyle/>
              <a:p>
                <a:r>
                  <a:rPr lang="zh-CN" altLang="en-US" dirty="0"/>
                  <a:t>算法</a:t>
                </a:r>
                <a14:m>
                  <m:oMath xmlns:m="http://schemas.openxmlformats.org/officeDocument/2006/math">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3</m:t>
                        </m:r>
                      </m:sub>
                    </m:sSub>
                  </m:oMath>
                </a14:m>
                <a:endParaRPr lang="zh-CN" altLang="en-US" dirty="0"/>
              </a:p>
            </p:txBody>
          </p:sp>
        </mc:Choice>
        <mc:Fallback xmlns="">
          <p:sp>
            <p:nvSpPr>
              <p:cNvPr id="27" name="文本框 26">
                <a:extLst>
                  <a:ext uri="{FF2B5EF4-FFF2-40B4-BE49-F238E27FC236}">
                    <a16:creationId xmlns:a16="http://schemas.microsoft.com/office/drawing/2014/main" id="{1076882D-FFF7-476B-B1BF-F92584942E63}"/>
                  </a:ext>
                </a:extLst>
              </p:cNvPr>
              <p:cNvSpPr txBox="1">
                <a:spLocks noRot="1" noChangeAspect="1" noMove="1" noResize="1" noEditPoints="1" noAdjustHandles="1" noChangeArrowheads="1" noChangeShapeType="1" noTextEdit="1"/>
              </p:cNvSpPr>
              <p:nvPr/>
            </p:nvSpPr>
            <p:spPr>
              <a:xfrm>
                <a:off x="7033037" y="3593123"/>
                <a:ext cx="899542" cy="369332"/>
              </a:xfrm>
              <a:prstGeom prst="rect">
                <a:avLst/>
              </a:prstGeom>
              <a:blipFill>
                <a:blip r:embed="rId5"/>
                <a:stretch>
                  <a:fillRect l="-6122" t="-8197" b="-24590"/>
                </a:stretch>
              </a:blipFill>
              <a:ln w="28575">
                <a:noFill/>
              </a:ln>
            </p:spPr>
            <p:txBody>
              <a:bodyPr/>
              <a:lstStyle/>
              <a:p>
                <a:r>
                  <a:rPr lang="zh-CN" altLang="en-US">
                    <a:noFill/>
                  </a:rPr>
                  <a:t> </a:t>
                </a:r>
              </a:p>
            </p:txBody>
          </p:sp>
        </mc:Fallback>
      </mc:AlternateContent>
      <p:sp>
        <p:nvSpPr>
          <p:cNvPr id="28" name="文本框 27">
            <a:extLst>
              <a:ext uri="{FF2B5EF4-FFF2-40B4-BE49-F238E27FC236}">
                <a16:creationId xmlns:a16="http://schemas.microsoft.com/office/drawing/2014/main" id="{D4C36EC3-6AEE-4A90-85BE-2A00C7F153C0}"/>
              </a:ext>
            </a:extLst>
          </p:cNvPr>
          <p:cNvSpPr txBox="1"/>
          <p:nvPr/>
        </p:nvSpPr>
        <p:spPr>
          <a:xfrm>
            <a:off x="8607524" y="2676072"/>
            <a:ext cx="768159" cy="369332"/>
          </a:xfrm>
          <a:prstGeom prst="rect">
            <a:avLst/>
          </a:prstGeom>
          <a:noFill/>
          <a:ln w="28575">
            <a:noFill/>
          </a:ln>
        </p:spPr>
        <p:txBody>
          <a:bodyPr wrap="none" rtlCol="0">
            <a:spAutoFit/>
          </a:bodyPr>
          <a:lstStyle/>
          <a:p>
            <a:r>
              <a:rPr lang="zh-CN" altLang="en-US" dirty="0"/>
              <a:t>结果</a:t>
            </a:r>
            <a:r>
              <a:rPr lang="en-US" altLang="zh-CN" dirty="0"/>
              <a:t>1</a:t>
            </a:r>
            <a:endParaRPr lang="zh-CN" altLang="en-US" dirty="0"/>
          </a:p>
        </p:txBody>
      </p:sp>
      <p:sp>
        <p:nvSpPr>
          <p:cNvPr id="29" name="文本框 28">
            <a:extLst>
              <a:ext uri="{FF2B5EF4-FFF2-40B4-BE49-F238E27FC236}">
                <a16:creationId xmlns:a16="http://schemas.microsoft.com/office/drawing/2014/main" id="{91E94A50-54DC-47EE-B23E-F8928B8EDAA1}"/>
              </a:ext>
            </a:extLst>
          </p:cNvPr>
          <p:cNvSpPr txBox="1"/>
          <p:nvPr/>
        </p:nvSpPr>
        <p:spPr>
          <a:xfrm>
            <a:off x="8607524" y="3223791"/>
            <a:ext cx="768159" cy="369332"/>
          </a:xfrm>
          <a:prstGeom prst="rect">
            <a:avLst/>
          </a:prstGeom>
          <a:noFill/>
          <a:ln w="28575">
            <a:noFill/>
          </a:ln>
        </p:spPr>
        <p:txBody>
          <a:bodyPr wrap="none" rtlCol="0">
            <a:spAutoFit/>
          </a:bodyPr>
          <a:lstStyle/>
          <a:p>
            <a:r>
              <a:rPr lang="zh-CN" altLang="en-US" dirty="0"/>
              <a:t>结果</a:t>
            </a:r>
            <a:r>
              <a:rPr lang="en-US" altLang="zh-CN" dirty="0"/>
              <a:t>2</a:t>
            </a:r>
            <a:endParaRPr lang="zh-CN" altLang="en-US" dirty="0"/>
          </a:p>
        </p:txBody>
      </p:sp>
      <p:sp>
        <p:nvSpPr>
          <p:cNvPr id="30" name="文本框 29">
            <a:extLst>
              <a:ext uri="{FF2B5EF4-FFF2-40B4-BE49-F238E27FC236}">
                <a16:creationId xmlns:a16="http://schemas.microsoft.com/office/drawing/2014/main" id="{0AA2A49A-F205-40E2-B9DA-A8F5D31E7940}"/>
              </a:ext>
            </a:extLst>
          </p:cNvPr>
          <p:cNvSpPr txBox="1"/>
          <p:nvPr/>
        </p:nvSpPr>
        <p:spPr>
          <a:xfrm>
            <a:off x="8607524" y="3771510"/>
            <a:ext cx="768159" cy="369332"/>
          </a:xfrm>
          <a:prstGeom prst="rect">
            <a:avLst/>
          </a:prstGeom>
          <a:noFill/>
          <a:ln w="28575">
            <a:noFill/>
          </a:ln>
        </p:spPr>
        <p:txBody>
          <a:bodyPr wrap="none" rtlCol="0">
            <a:spAutoFit/>
          </a:bodyPr>
          <a:lstStyle/>
          <a:p>
            <a:r>
              <a:rPr lang="zh-CN" altLang="en-US" dirty="0"/>
              <a:t>结果</a:t>
            </a:r>
            <a:r>
              <a:rPr lang="en-US" altLang="zh-CN" dirty="0"/>
              <a:t>3</a:t>
            </a:r>
            <a:endParaRPr lang="zh-CN" altLang="en-US"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4EBABEF2-305D-43C7-83A3-30FD27A18538}"/>
                  </a:ext>
                </a:extLst>
              </p:cNvPr>
              <p:cNvSpPr txBox="1"/>
              <p:nvPr/>
            </p:nvSpPr>
            <p:spPr>
              <a:xfrm>
                <a:off x="7037847" y="2505671"/>
                <a:ext cx="894732" cy="369332"/>
              </a:xfrm>
              <a:prstGeom prst="rect">
                <a:avLst/>
              </a:prstGeom>
              <a:noFill/>
              <a:ln w="28575">
                <a:noFill/>
              </a:ln>
            </p:spPr>
            <p:txBody>
              <a:bodyPr wrap="none" rtlCol="0">
                <a:spAutoFit/>
              </a:bodyPr>
              <a:lstStyle/>
              <a:p>
                <a:r>
                  <a:rPr lang="zh-CN" altLang="en-US" dirty="0"/>
                  <a:t>算法</a:t>
                </a:r>
                <a14:m>
                  <m:oMath xmlns:m="http://schemas.openxmlformats.org/officeDocument/2006/math">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i="1">
                            <a:latin typeface="Cambria Math" panose="02040503050406030204" pitchFamily="18" charset="0"/>
                          </a:rPr>
                          <m:t>1</m:t>
                        </m:r>
                      </m:sub>
                    </m:sSub>
                  </m:oMath>
                </a14:m>
                <a:endParaRPr lang="zh-CN" altLang="en-US" dirty="0"/>
              </a:p>
            </p:txBody>
          </p:sp>
        </mc:Choice>
        <mc:Fallback xmlns="">
          <p:sp>
            <p:nvSpPr>
              <p:cNvPr id="31" name="文本框 30">
                <a:extLst>
                  <a:ext uri="{FF2B5EF4-FFF2-40B4-BE49-F238E27FC236}">
                    <a16:creationId xmlns:a16="http://schemas.microsoft.com/office/drawing/2014/main" id="{4EBABEF2-305D-43C7-83A3-30FD27A18538}"/>
                  </a:ext>
                </a:extLst>
              </p:cNvPr>
              <p:cNvSpPr txBox="1">
                <a:spLocks noRot="1" noChangeAspect="1" noMove="1" noResize="1" noEditPoints="1" noAdjustHandles="1" noChangeArrowheads="1" noChangeShapeType="1" noTextEdit="1"/>
              </p:cNvSpPr>
              <p:nvPr/>
            </p:nvSpPr>
            <p:spPr>
              <a:xfrm>
                <a:off x="7037847" y="2505671"/>
                <a:ext cx="894732" cy="369332"/>
              </a:xfrm>
              <a:prstGeom prst="rect">
                <a:avLst/>
              </a:prstGeom>
              <a:blipFill>
                <a:blip r:embed="rId6"/>
                <a:stretch>
                  <a:fillRect l="-6164" t="-8197" b="-24590"/>
                </a:stretch>
              </a:blipFill>
              <a:ln w="28575">
                <a:noFill/>
              </a:ln>
            </p:spPr>
            <p:txBody>
              <a:bodyPr/>
              <a:lstStyle/>
              <a:p>
                <a:r>
                  <a:rPr lang="zh-CN" altLang="en-US">
                    <a:noFill/>
                  </a:rPr>
                  <a:t> </a:t>
                </a:r>
              </a:p>
            </p:txBody>
          </p:sp>
        </mc:Fallback>
      </mc:AlternateContent>
      <p:sp>
        <p:nvSpPr>
          <p:cNvPr id="2" name="右大括号 1">
            <a:extLst>
              <a:ext uri="{FF2B5EF4-FFF2-40B4-BE49-F238E27FC236}">
                <a16:creationId xmlns:a16="http://schemas.microsoft.com/office/drawing/2014/main" id="{F3DDB8B4-C0C3-487D-9AC9-0C53ACD32A4E}"/>
              </a:ext>
            </a:extLst>
          </p:cNvPr>
          <p:cNvSpPr/>
          <p:nvPr/>
        </p:nvSpPr>
        <p:spPr>
          <a:xfrm>
            <a:off x="9445799" y="2696615"/>
            <a:ext cx="204659" cy="146477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04C2DECA-1DD8-441C-B303-BB980CAA34AF}"/>
              </a:ext>
            </a:extLst>
          </p:cNvPr>
          <p:cNvSpPr txBox="1"/>
          <p:nvPr/>
        </p:nvSpPr>
        <p:spPr>
          <a:xfrm>
            <a:off x="9813313" y="3244334"/>
            <a:ext cx="1107996" cy="369332"/>
          </a:xfrm>
          <a:prstGeom prst="rect">
            <a:avLst/>
          </a:prstGeom>
          <a:noFill/>
          <a:ln w="28575">
            <a:noFill/>
          </a:ln>
        </p:spPr>
        <p:txBody>
          <a:bodyPr wrap="none" rtlCol="0">
            <a:spAutoFit/>
          </a:bodyPr>
          <a:lstStyle/>
          <a:p>
            <a:r>
              <a:rPr lang="zh-CN" altLang="en-US" dirty="0"/>
              <a:t>性能差异</a:t>
            </a:r>
          </a:p>
        </p:txBody>
      </p:sp>
      <p:sp>
        <p:nvSpPr>
          <p:cNvPr id="9" name="矩形 8">
            <a:extLst>
              <a:ext uri="{FF2B5EF4-FFF2-40B4-BE49-F238E27FC236}">
                <a16:creationId xmlns:a16="http://schemas.microsoft.com/office/drawing/2014/main" id="{1977C6B8-258B-42CD-BF63-73783FE50D73}"/>
              </a:ext>
            </a:extLst>
          </p:cNvPr>
          <p:cNvSpPr/>
          <p:nvPr/>
        </p:nvSpPr>
        <p:spPr>
          <a:xfrm>
            <a:off x="3548456" y="1308072"/>
            <a:ext cx="4570006" cy="523220"/>
          </a:xfrm>
          <a:prstGeom prst="rect">
            <a:avLst/>
          </a:prstGeom>
        </p:spPr>
        <p:txBody>
          <a:bodyPr wrap="square">
            <a:spAutoFit/>
          </a:bodyPr>
          <a:lstStyle/>
          <a:p>
            <a:pPr algn="ctr"/>
            <a:r>
              <a:rPr lang="zh-CN" altLang="en-US" sz="2800" dirty="0">
                <a:solidFill>
                  <a:prstClr val="black"/>
                </a:solidFill>
              </a:rPr>
              <a:t>“连续优化问题演化”</a:t>
            </a:r>
            <a:endParaRPr lang="zh-CN" altLang="en-US" sz="1200" dirty="0"/>
          </a:p>
        </p:txBody>
      </p:sp>
    </p:spTree>
    <p:extLst>
      <p:ext uri="{BB962C8B-B14F-4D97-AF65-F5344CB8AC3E}">
        <p14:creationId xmlns:p14="http://schemas.microsoft.com/office/powerpoint/2010/main" val="861944556"/>
      </p:ext>
    </p:extLst>
  </p:cSld>
  <p:clrMapOvr>
    <a:masterClrMapping/>
  </p:clrMapOvr>
  <mc:AlternateContent xmlns:mc="http://schemas.openxmlformats.org/markup-compatibility/2006" xmlns:p14="http://schemas.microsoft.com/office/powerpoint/2010/main">
    <mc:Choice Requires="p14">
      <p:transition p14:dur="250" advTm="113577">
        <p:fade/>
      </p:transition>
    </mc:Choice>
    <mc:Fallback xmlns="">
      <p:transition advTm="113577">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2430643" cy="460375"/>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研究内容与目标</a:t>
            </a:r>
          </a:p>
        </p:txBody>
      </p:sp>
      <p:sp>
        <p:nvSpPr>
          <p:cNvPr id="9" name="文本框 8">
            <a:extLst>
              <a:ext uri="{FF2B5EF4-FFF2-40B4-BE49-F238E27FC236}">
                <a16:creationId xmlns:a16="http://schemas.microsoft.com/office/drawing/2014/main" id="{1C04E3FB-B0BA-473B-8661-1ABEE2147F50}"/>
              </a:ext>
            </a:extLst>
          </p:cNvPr>
          <p:cNvSpPr txBox="1"/>
          <p:nvPr/>
        </p:nvSpPr>
        <p:spPr>
          <a:xfrm>
            <a:off x="2322306" y="1800629"/>
            <a:ext cx="768159" cy="369332"/>
          </a:xfrm>
          <a:prstGeom prst="rect">
            <a:avLst/>
          </a:prstGeom>
          <a:noFill/>
        </p:spPr>
        <p:txBody>
          <a:bodyPr wrap="none" rtlCol="0">
            <a:spAutoFit/>
          </a:bodyPr>
          <a:lstStyle/>
          <a:p>
            <a:r>
              <a:rPr lang="zh-CN" altLang="en-US" dirty="0"/>
              <a:t>问题</a:t>
            </a:r>
            <a:r>
              <a:rPr lang="en-US" altLang="zh-CN" dirty="0"/>
              <a:t>1</a:t>
            </a:r>
            <a:endParaRPr lang="zh-CN" altLang="en-US" dirty="0"/>
          </a:p>
        </p:txBody>
      </p:sp>
      <p:cxnSp>
        <p:nvCxnSpPr>
          <p:cNvPr id="11" name="直接箭头连接符 10">
            <a:extLst>
              <a:ext uri="{FF2B5EF4-FFF2-40B4-BE49-F238E27FC236}">
                <a16:creationId xmlns:a16="http://schemas.microsoft.com/office/drawing/2014/main" id="{D7DDF399-CCC6-4AA7-9DDD-3B869791AA7A}"/>
              </a:ext>
            </a:extLst>
          </p:cNvPr>
          <p:cNvCxnSpPr>
            <a:cxnSpLocks/>
          </p:cNvCxnSpPr>
          <p:nvPr/>
        </p:nvCxnSpPr>
        <p:spPr>
          <a:xfrm flipV="1">
            <a:off x="6236800" y="1759691"/>
            <a:ext cx="2674467" cy="4091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0110F8F-EC0C-44BC-8104-36CC0E2185E5}"/>
              </a:ext>
            </a:extLst>
          </p:cNvPr>
          <p:cNvCxnSpPr>
            <a:cxnSpLocks/>
          </p:cNvCxnSpPr>
          <p:nvPr/>
        </p:nvCxnSpPr>
        <p:spPr>
          <a:xfrm flipH="1" flipV="1">
            <a:off x="2994016" y="1964752"/>
            <a:ext cx="2480761" cy="21608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B0094A2-00B4-4922-8498-F5D81726661D}"/>
                  </a:ext>
                </a:extLst>
              </p:cNvPr>
              <p:cNvSpPr txBox="1"/>
              <p:nvPr/>
            </p:nvSpPr>
            <p:spPr>
              <a:xfrm>
                <a:off x="5474777" y="3424659"/>
                <a:ext cx="899542" cy="369332"/>
              </a:xfrm>
              <a:prstGeom prst="rect">
                <a:avLst/>
              </a:prstGeom>
              <a:noFill/>
            </p:spPr>
            <p:txBody>
              <a:bodyPr wrap="none" rtlCol="0">
                <a:spAutoFit/>
              </a:bodyPr>
              <a:lstStyle/>
              <a:p>
                <a:r>
                  <a:rPr lang="zh-CN" altLang="en-US" dirty="0"/>
                  <a:t>算法</a:t>
                </a:r>
                <a14:m>
                  <m:oMath xmlns:m="http://schemas.openxmlformats.org/officeDocument/2006/math">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oMath>
                </a14:m>
                <a:endParaRPr lang="zh-CN" altLang="en-US" dirty="0"/>
              </a:p>
            </p:txBody>
          </p:sp>
        </mc:Choice>
        <mc:Fallback xmlns="">
          <p:sp>
            <p:nvSpPr>
              <p:cNvPr id="16" name="文本框 15">
                <a:extLst>
                  <a:ext uri="{FF2B5EF4-FFF2-40B4-BE49-F238E27FC236}">
                    <a16:creationId xmlns:a16="http://schemas.microsoft.com/office/drawing/2014/main" id="{7B0094A2-00B4-4922-8498-F5D81726661D}"/>
                  </a:ext>
                </a:extLst>
              </p:cNvPr>
              <p:cNvSpPr txBox="1">
                <a:spLocks noRot="1" noChangeAspect="1" noMove="1" noResize="1" noEditPoints="1" noAdjustHandles="1" noChangeArrowheads="1" noChangeShapeType="1" noTextEdit="1"/>
              </p:cNvSpPr>
              <p:nvPr/>
            </p:nvSpPr>
            <p:spPr>
              <a:xfrm>
                <a:off x="5474777" y="3424659"/>
                <a:ext cx="899542" cy="369332"/>
              </a:xfrm>
              <a:prstGeom prst="rect">
                <a:avLst/>
              </a:prstGeom>
              <a:blipFill>
                <a:blip r:embed="rId3"/>
                <a:stretch>
                  <a:fillRect l="-5405"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3A572E6-A19C-439E-A0D4-E884A90B80CB}"/>
                  </a:ext>
                </a:extLst>
              </p:cNvPr>
              <p:cNvSpPr txBox="1"/>
              <p:nvPr/>
            </p:nvSpPr>
            <p:spPr>
              <a:xfrm>
                <a:off x="5474777" y="5041259"/>
                <a:ext cx="899542" cy="369332"/>
              </a:xfrm>
              <a:prstGeom prst="rect">
                <a:avLst/>
              </a:prstGeom>
              <a:noFill/>
            </p:spPr>
            <p:txBody>
              <a:bodyPr wrap="none" rtlCol="0">
                <a:spAutoFit/>
              </a:bodyPr>
              <a:lstStyle/>
              <a:p>
                <a:r>
                  <a:rPr lang="zh-CN" altLang="en-US" dirty="0"/>
                  <a:t>算法</a:t>
                </a:r>
                <a14:m>
                  <m:oMath xmlns:m="http://schemas.openxmlformats.org/officeDocument/2006/math">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3</m:t>
                        </m:r>
                      </m:sub>
                    </m:sSub>
                  </m:oMath>
                </a14:m>
                <a:endParaRPr lang="zh-CN" altLang="en-US" dirty="0"/>
              </a:p>
            </p:txBody>
          </p:sp>
        </mc:Choice>
        <mc:Fallback xmlns="">
          <p:sp>
            <p:nvSpPr>
              <p:cNvPr id="17" name="文本框 16">
                <a:extLst>
                  <a:ext uri="{FF2B5EF4-FFF2-40B4-BE49-F238E27FC236}">
                    <a16:creationId xmlns:a16="http://schemas.microsoft.com/office/drawing/2014/main" id="{73A572E6-A19C-439E-A0D4-E884A90B80CB}"/>
                  </a:ext>
                </a:extLst>
              </p:cNvPr>
              <p:cNvSpPr txBox="1">
                <a:spLocks noRot="1" noChangeAspect="1" noMove="1" noResize="1" noEditPoints="1" noAdjustHandles="1" noChangeArrowheads="1" noChangeShapeType="1" noTextEdit="1"/>
              </p:cNvSpPr>
              <p:nvPr/>
            </p:nvSpPr>
            <p:spPr>
              <a:xfrm>
                <a:off x="5474777" y="5041259"/>
                <a:ext cx="899542" cy="369332"/>
              </a:xfrm>
              <a:prstGeom prst="rect">
                <a:avLst/>
              </a:prstGeom>
              <a:blipFill>
                <a:blip r:embed="rId4"/>
                <a:stretch>
                  <a:fillRect l="-5405" t="-9836"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DDD3961B-8CB1-4429-8DC8-6160A3B23280}"/>
                  </a:ext>
                </a:extLst>
              </p:cNvPr>
              <p:cNvSpPr txBox="1"/>
              <p:nvPr/>
            </p:nvSpPr>
            <p:spPr>
              <a:xfrm>
                <a:off x="5453417" y="1811500"/>
                <a:ext cx="894732" cy="369332"/>
              </a:xfrm>
              <a:prstGeom prst="rect">
                <a:avLst/>
              </a:prstGeom>
              <a:noFill/>
            </p:spPr>
            <p:txBody>
              <a:bodyPr wrap="none" rtlCol="0">
                <a:spAutoFit/>
              </a:bodyPr>
              <a:lstStyle/>
              <a:p>
                <a:r>
                  <a:rPr lang="zh-CN" altLang="en-US" dirty="0"/>
                  <a:t>算法</a:t>
                </a:r>
                <a14:m>
                  <m:oMath xmlns:m="http://schemas.openxmlformats.org/officeDocument/2006/math">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i="1">
                            <a:latin typeface="Cambria Math" panose="02040503050406030204" pitchFamily="18" charset="0"/>
                          </a:rPr>
                          <m:t>1</m:t>
                        </m:r>
                      </m:sub>
                    </m:sSub>
                  </m:oMath>
                </a14:m>
                <a:endParaRPr lang="zh-CN" altLang="en-US" dirty="0"/>
              </a:p>
            </p:txBody>
          </p:sp>
        </mc:Choice>
        <mc:Fallback xmlns="">
          <p:sp>
            <p:nvSpPr>
              <p:cNvPr id="21" name="文本框 20">
                <a:extLst>
                  <a:ext uri="{FF2B5EF4-FFF2-40B4-BE49-F238E27FC236}">
                    <a16:creationId xmlns:a16="http://schemas.microsoft.com/office/drawing/2014/main" id="{DDD3961B-8CB1-4429-8DC8-6160A3B23280}"/>
                  </a:ext>
                </a:extLst>
              </p:cNvPr>
              <p:cNvSpPr txBox="1">
                <a:spLocks noRot="1" noChangeAspect="1" noMove="1" noResize="1" noEditPoints="1" noAdjustHandles="1" noChangeArrowheads="1" noChangeShapeType="1" noTextEdit="1"/>
              </p:cNvSpPr>
              <p:nvPr/>
            </p:nvSpPr>
            <p:spPr>
              <a:xfrm>
                <a:off x="5453417" y="1811500"/>
                <a:ext cx="894732" cy="369332"/>
              </a:xfrm>
              <a:prstGeom prst="rect">
                <a:avLst/>
              </a:prstGeom>
              <a:blipFill>
                <a:blip r:embed="rId5"/>
                <a:stretch>
                  <a:fillRect l="-6164" t="-8197" b="-24590"/>
                </a:stretch>
              </a:blipFill>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D8BC47AC-3276-4C16-9A1F-F3E45EBE6F2E}"/>
              </a:ext>
            </a:extLst>
          </p:cNvPr>
          <p:cNvSpPr txBox="1"/>
          <p:nvPr/>
        </p:nvSpPr>
        <p:spPr>
          <a:xfrm>
            <a:off x="2322305" y="3416751"/>
            <a:ext cx="768159" cy="369332"/>
          </a:xfrm>
          <a:prstGeom prst="rect">
            <a:avLst/>
          </a:prstGeom>
          <a:noFill/>
        </p:spPr>
        <p:txBody>
          <a:bodyPr wrap="none" rtlCol="0">
            <a:spAutoFit/>
          </a:bodyPr>
          <a:lstStyle/>
          <a:p>
            <a:r>
              <a:rPr lang="zh-CN" altLang="en-US" dirty="0"/>
              <a:t>问题</a:t>
            </a:r>
            <a:r>
              <a:rPr lang="en-US" altLang="zh-CN" dirty="0"/>
              <a:t>2</a:t>
            </a:r>
            <a:endParaRPr lang="zh-CN" altLang="en-US" dirty="0"/>
          </a:p>
        </p:txBody>
      </p:sp>
      <p:sp>
        <p:nvSpPr>
          <p:cNvPr id="35" name="文本框 34">
            <a:extLst>
              <a:ext uri="{FF2B5EF4-FFF2-40B4-BE49-F238E27FC236}">
                <a16:creationId xmlns:a16="http://schemas.microsoft.com/office/drawing/2014/main" id="{32785E8B-E23F-4FD9-AA24-4F68F2366E5E}"/>
              </a:ext>
            </a:extLst>
          </p:cNvPr>
          <p:cNvSpPr txBox="1"/>
          <p:nvPr/>
        </p:nvSpPr>
        <p:spPr>
          <a:xfrm>
            <a:off x="2311350" y="5032873"/>
            <a:ext cx="768159" cy="369332"/>
          </a:xfrm>
          <a:prstGeom prst="rect">
            <a:avLst/>
          </a:prstGeom>
          <a:noFill/>
        </p:spPr>
        <p:txBody>
          <a:bodyPr wrap="none" rtlCol="0">
            <a:spAutoFit/>
          </a:bodyPr>
          <a:lstStyle/>
          <a:p>
            <a:r>
              <a:rPr lang="zh-CN" altLang="en-US" dirty="0"/>
              <a:t>问题</a:t>
            </a:r>
            <a:r>
              <a:rPr lang="en-US" altLang="zh-CN" dirty="0"/>
              <a:t>3</a:t>
            </a:r>
            <a:endParaRPr lang="zh-CN" altLang="en-US" dirty="0"/>
          </a:p>
        </p:txBody>
      </p:sp>
      <p:cxnSp>
        <p:nvCxnSpPr>
          <p:cNvPr id="36" name="直接连接符 35">
            <a:extLst>
              <a:ext uri="{FF2B5EF4-FFF2-40B4-BE49-F238E27FC236}">
                <a16:creationId xmlns:a16="http://schemas.microsoft.com/office/drawing/2014/main" id="{1A8555DD-1D69-47B8-A686-17E72570F392}"/>
              </a:ext>
            </a:extLst>
          </p:cNvPr>
          <p:cNvCxnSpPr>
            <a:cxnSpLocks/>
          </p:cNvCxnSpPr>
          <p:nvPr/>
        </p:nvCxnSpPr>
        <p:spPr>
          <a:xfrm flipH="1" flipV="1">
            <a:off x="2994017" y="1996166"/>
            <a:ext cx="2511444" cy="17899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7D976D88-3A83-4AA8-A00B-F79467522B67}"/>
              </a:ext>
            </a:extLst>
          </p:cNvPr>
          <p:cNvCxnSpPr>
            <a:cxnSpLocks/>
          </p:cNvCxnSpPr>
          <p:nvPr/>
        </p:nvCxnSpPr>
        <p:spPr>
          <a:xfrm flipH="1" flipV="1">
            <a:off x="2976926" y="2051373"/>
            <a:ext cx="2594298" cy="335083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C9D72E4-B577-40BE-99D9-BDB42AA5EACD}"/>
              </a:ext>
            </a:extLst>
          </p:cNvPr>
          <p:cNvCxnSpPr>
            <a:cxnSpLocks/>
          </p:cNvCxnSpPr>
          <p:nvPr/>
        </p:nvCxnSpPr>
        <p:spPr>
          <a:xfrm flipH="1">
            <a:off x="2993813" y="2242661"/>
            <a:ext cx="2511648" cy="12546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E487AEAD-C588-4486-BCCD-4BF45E0466BA}"/>
              </a:ext>
            </a:extLst>
          </p:cNvPr>
          <p:cNvCxnSpPr>
            <a:cxnSpLocks/>
          </p:cNvCxnSpPr>
          <p:nvPr/>
        </p:nvCxnSpPr>
        <p:spPr>
          <a:xfrm flipH="1" flipV="1">
            <a:off x="2978573" y="3614110"/>
            <a:ext cx="2526888" cy="2256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0D1A8B9-BB37-4307-B386-9AE14F4B6EE9}"/>
              </a:ext>
            </a:extLst>
          </p:cNvPr>
          <p:cNvCxnSpPr>
            <a:cxnSpLocks/>
          </p:cNvCxnSpPr>
          <p:nvPr/>
        </p:nvCxnSpPr>
        <p:spPr>
          <a:xfrm flipH="1" flipV="1">
            <a:off x="2978573" y="3692991"/>
            <a:ext cx="2592651" cy="17535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26B66F9-499B-4EDC-A0EF-E0279984211A}"/>
              </a:ext>
            </a:extLst>
          </p:cNvPr>
          <p:cNvCxnSpPr>
            <a:cxnSpLocks/>
          </p:cNvCxnSpPr>
          <p:nvPr/>
        </p:nvCxnSpPr>
        <p:spPr>
          <a:xfrm flipH="1">
            <a:off x="2993814" y="2323213"/>
            <a:ext cx="2480963" cy="28279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3B3EDB48-C206-4A32-A10E-1B4C177CE7B4}"/>
              </a:ext>
            </a:extLst>
          </p:cNvPr>
          <p:cNvCxnSpPr>
            <a:cxnSpLocks/>
          </p:cNvCxnSpPr>
          <p:nvPr/>
        </p:nvCxnSpPr>
        <p:spPr>
          <a:xfrm flipH="1">
            <a:off x="2986195" y="3884128"/>
            <a:ext cx="2499537" cy="13259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13A7EB5-14B7-46CB-B28D-06982D548B7D}"/>
              </a:ext>
            </a:extLst>
          </p:cNvPr>
          <p:cNvCxnSpPr>
            <a:cxnSpLocks/>
          </p:cNvCxnSpPr>
          <p:nvPr/>
        </p:nvCxnSpPr>
        <p:spPr>
          <a:xfrm flipH="1" flipV="1">
            <a:off x="3001437" y="5288997"/>
            <a:ext cx="2569787" cy="21125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6A364A5E-7856-4B3D-95D1-D1EDF7FC6D61}"/>
              </a:ext>
            </a:extLst>
          </p:cNvPr>
          <p:cNvCxnSpPr>
            <a:cxnSpLocks/>
          </p:cNvCxnSpPr>
          <p:nvPr/>
        </p:nvCxnSpPr>
        <p:spPr>
          <a:xfrm flipH="1">
            <a:off x="5474778" y="2168837"/>
            <a:ext cx="762022" cy="67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7342016D-941B-442D-B2C8-F53C1481A955}"/>
              </a:ext>
            </a:extLst>
          </p:cNvPr>
          <p:cNvCxnSpPr>
            <a:cxnSpLocks/>
          </p:cNvCxnSpPr>
          <p:nvPr/>
        </p:nvCxnSpPr>
        <p:spPr>
          <a:xfrm flipH="1">
            <a:off x="5485732" y="2235954"/>
            <a:ext cx="762022" cy="67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239A349C-8537-4D13-B00C-92BD2BC03AC4}"/>
              </a:ext>
            </a:extLst>
          </p:cNvPr>
          <p:cNvCxnSpPr>
            <a:cxnSpLocks/>
          </p:cNvCxnSpPr>
          <p:nvPr/>
        </p:nvCxnSpPr>
        <p:spPr>
          <a:xfrm flipH="1">
            <a:off x="5474778" y="2301863"/>
            <a:ext cx="762022" cy="67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A13083D6-9471-4F0D-9410-5C586427EFBD}"/>
              </a:ext>
            </a:extLst>
          </p:cNvPr>
          <p:cNvCxnSpPr>
            <a:cxnSpLocks/>
          </p:cNvCxnSpPr>
          <p:nvPr/>
        </p:nvCxnSpPr>
        <p:spPr>
          <a:xfrm flipH="1">
            <a:off x="5490018" y="3776244"/>
            <a:ext cx="762022" cy="67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46689E79-F045-4F68-AFA5-87A0F5246784}"/>
              </a:ext>
            </a:extLst>
          </p:cNvPr>
          <p:cNvCxnSpPr>
            <a:cxnSpLocks/>
          </p:cNvCxnSpPr>
          <p:nvPr/>
        </p:nvCxnSpPr>
        <p:spPr>
          <a:xfrm flipH="1">
            <a:off x="5505461" y="3823637"/>
            <a:ext cx="762022" cy="67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10C21375-C725-48A1-9B4F-E00D7F242188}"/>
              </a:ext>
            </a:extLst>
          </p:cNvPr>
          <p:cNvCxnSpPr>
            <a:cxnSpLocks/>
          </p:cNvCxnSpPr>
          <p:nvPr/>
        </p:nvCxnSpPr>
        <p:spPr>
          <a:xfrm flipH="1">
            <a:off x="5463822" y="3874680"/>
            <a:ext cx="803661" cy="44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0ABFD95-0EA8-4398-9E1D-37F83CA0C12F}"/>
              </a:ext>
            </a:extLst>
          </p:cNvPr>
          <p:cNvCxnSpPr>
            <a:cxnSpLocks/>
          </p:cNvCxnSpPr>
          <p:nvPr/>
        </p:nvCxnSpPr>
        <p:spPr>
          <a:xfrm flipH="1">
            <a:off x="5571224" y="5387916"/>
            <a:ext cx="762022" cy="67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EFE0D25-BD8C-4FBB-8016-94F1783812A7}"/>
              </a:ext>
            </a:extLst>
          </p:cNvPr>
          <p:cNvCxnSpPr>
            <a:cxnSpLocks/>
          </p:cNvCxnSpPr>
          <p:nvPr/>
        </p:nvCxnSpPr>
        <p:spPr>
          <a:xfrm flipH="1">
            <a:off x="5561797" y="5436022"/>
            <a:ext cx="762022" cy="67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154B34F6-CB23-4C4E-B9E3-FCFC09BC456F}"/>
              </a:ext>
            </a:extLst>
          </p:cNvPr>
          <p:cNvCxnSpPr>
            <a:cxnSpLocks/>
          </p:cNvCxnSpPr>
          <p:nvPr/>
        </p:nvCxnSpPr>
        <p:spPr>
          <a:xfrm flipH="1">
            <a:off x="5563365" y="5494152"/>
            <a:ext cx="762022" cy="67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4EBEC139-CD2E-4336-BDF2-DD52CEC55048}"/>
              </a:ext>
            </a:extLst>
          </p:cNvPr>
          <p:cNvCxnSpPr>
            <a:cxnSpLocks/>
          </p:cNvCxnSpPr>
          <p:nvPr/>
        </p:nvCxnSpPr>
        <p:spPr>
          <a:xfrm flipV="1">
            <a:off x="6225844" y="2213174"/>
            <a:ext cx="2685423" cy="227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4D7FD417-426C-41C0-A817-68915C11F671}"/>
              </a:ext>
            </a:extLst>
          </p:cNvPr>
          <p:cNvCxnSpPr>
            <a:cxnSpLocks/>
          </p:cNvCxnSpPr>
          <p:nvPr/>
        </p:nvCxnSpPr>
        <p:spPr>
          <a:xfrm>
            <a:off x="6225844" y="2304026"/>
            <a:ext cx="2685423" cy="3699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E993A502-07A8-4D2D-B1AF-B37E53AD07B5}"/>
              </a:ext>
            </a:extLst>
          </p:cNvPr>
          <p:cNvCxnSpPr>
            <a:cxnSpLocks/>
          </p:cNvCxnSpPr>
          <p:nvPr/>
        </p:nvCxnSpPr>
        <p:spPr>
          <a:xfrm flipV="1">
            <a:off x="6231322" y="3270284"/>
            <a:ext cx="2679945" cy="5014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0EC17785-0EE1-4949-B1E6-BF49B046FD6A}"/>
              </a:ext>
            </a:extLst>
          </p:cNvPr>
          <p:cNvCxnSpPr>
            <a:cxnSpLocks/>
          </p:cNvCxnSpPr>
          <p:nvPr/>
        </p:nvCxnSpPr>
        <p:spPr>
          <a:xfrm flipV="1">
            <a:off x="6246664" y="3787477"/>
            <a:ext cx="2664603" cy="428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354C6830-08CF-4E52-A83C-0E5D2294A0E8}"/>
              </a:ext>
            </a:extLst>
          </p:cNvPr>
          <p:cNvCxnSpPr>
            <a:cxnSpLocks/>
          </p:cNvCxnSpPr>
          <p:nvPr/>
        </p:nvCxnSpPr>
        <p:spPr>
          <a:xfrm>
            <a:off x="6267483" y="3887403"/>
            <a:ext cx="2643784" cy="3961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4499B7B1-16A6-45AB-99E6-E92391D03833}"/>
              </a:ext>
            </a:extLst>
          </p:cNvPr>
          <p:cNvCxnSpPr>
            <a:cxnSpLocks/>
          </p:cNvCxnSpPr>
          <p:nvPr/>
        </p:nvCxnSpPr>
        <p:spPr>
          <a:xfrm flipV="1">
            <a:off x="6320902" y="4887807"/>
            <a:ext cx="2590365" cy="4979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48246824-AB93-482C-9975-1D117368FED2}"/>
              </a:ext>
            </a:extLst>
          </p:cNvPr>
          <p:cNvCxnSpPr>
            <a:cxnSpLocks/>
          </p:cNvCxnSpPr>
          <p:nvPr/>
        </p:nvCxnSpPr>
        <p:spPr>
          <a:xfrm flipV="1">
            <a:off x="6304763" y="5384104"/>
            <a:ext cx="2579416" cy="582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83F8F066-BE7E-4195-8CAE-A696F75F0DEE}"/>
              </a:ext>
            </a:extLst>
          </p:cNvPr>
          <p:cNvCxnSpPr>
            <a:cxnSpLocks/>
          </p:cNvCxnSpPr>
          <p:nvPr/>
        </p:nvCxnSpPr>
        <p:spPr>
          <a:xfrm>
            <a:off x="6323819" y="5500250"/>
            <a:ext cx="2560360" cy="3818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0" name="右大括号 79">
            <a:extLst>
              <a:ext uri="{FF2B5EF4-FFF2-40B4-BE49-F238E27FC236}">
                <a16:creationId xmlns:a16="http://schemas.microsoft.com/office/drawing/2014/main" id="{46FF2628-635B-40BD-BBA2-F11BA31F1F19}"/>
              </a:ext>
            </a:extLst>
          </p:cNvPr>
          <p:cNvSpPr/>
          <p:nvPr/>
        </p:nvSpPr>
        <p:spPr>
          <a:xfrm>
            <a:off x="9091492" y="1592523"/>
            <a:ext cx="352038" cy="4358389"/>
          </a:xfrm>
          <a:prstGeom prst="rightBrace">
            <a:avLst>
              <a:gd name="adj1" fmla="val 17992"/>
              <a:gd name="adj2" fmla="val 50216"/>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1" name="文本框 80">
            <a:extLst>
              <a:ext uri="{FF2B5EF4-FFF2-40B4-BE49-F238E27FC236}">
                <a16:creationId xmlns:a16="http://schemas.microsoft.com/office/drawing/2014/main" id="{6B695AA2-792A-49D3-B8E2-CA2AE2E97674}"/>
              </a:ext>
            </a:extLst>
          </p:cNvPr>
          <p:cNvSpPr txBox="1"/>
          <p:nvPr/>
        </p:nvSpPr>
        <p:spPr>
          <a:xfrm>
            <a:off x="9617926" y="3570362"/>
            <a:ext cx="1120820" cy="369332"/>
          </a:xfrm>
          <a:prstGeom prst="rect">
            <a:avLst/>
          </a:prstGeom>
          <a:noFill/>
          <a:ln w="28575">
            <a:noFill/>
          </a:ln>
        </p:spPr>
        <p:txBody>
          <a:bodyPr wrap="none" rtlCol="0">
            <a:spAutoFit/>
          </a:bodyPr>
          <a:lstStyle/>
          <a:p>
            <a:r>
              <a:rPr lang="zh-CN" altLang="en-US" dirty="0"/>
              <a:t>结果</a:t>
            </a:r>
            <a:r>
              <a:rPr lang="en-US" altLang="zh-CN" dirty="0"/>
              <a:t>1—9</a:t>
            </a:r>
            <a:endParaRPr lang="zh-CN" altLang="en-US" dirty="0"/>
          </a:p>
        </p:txBody>
      </p:sp>
    </p:spTree>
    <p:extLst>
      <p:ext uri="{BB962C8B-B14F-4D97-AF65-F5344CB8AC3E}">
        <p14:creationId xmlns:p14="http://schemas.microsoft.com/office/powerpoint/2010/main" val="1233947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2430643" cy="460375"/>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研究内容与目标</a:t>
            </a:r>
          </a:p>
        </p:txBody>
      </p:sp>
      <p:pic>
        <p:nvPicPr>
          <p:cNvPr id="9" name="图片 8">
            <a:extLst>
              <a:ext uri="{FF2B5EF4-FFF2-40B4-BE49-F238E27FC236}">
                <a16:creationId xmlns:a16="http://schemas.microsoft.com/office/drawing/2014/main" id="{CEB7401B-D08B-48CC-B5A7-C54891E46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217" y="862455"/>
            <a:ext cx="4108860" cy="53029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88646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90E35A4-F6F9-458C-B7A6-970FFE71256A}"/>
                  </a:ext>
                </a:extLst>
              </p:cNvPr>
              <p:cNvSpPr txBox="1"/>
              <p:nvPr/>
            </p:nvSpPr>
            <p:spPr>
              <a:xfrm>
                <a:off x="1057274" y="1165821"/>
                <a:ext cx="10019221" cy="4783297"/>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研究内容与目标：</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just"/>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ct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mn-ea"/>
                  </a:rPr>
                  <a:t>生成新的</a:t>
                </a:r>
                <a:r>
                  <a:rPr lang="zh-CN" altLang="en-US" sz="2800" dirty="0">
                    <a:solidFill>
                      <a:srgbClr val="00B0F0"/>
                    </a:solidFill>
                    <a:latin typeface="微软雅黑" panose="020B0503020204020204" pitchFamily="34" charset="-122"/>
                    <a:ea typeface="微软雅黑" panose="020B0503020204020204" pitchFamily="34" charset="-122"/>
                    <a:sym typeface="+mn-ea"/>
                  </a:rPr>
                  <a:t>测试问题</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mn-ea"/>
                  </a:rPr>
                  <a:t>，使得指定算法求解问题</a:t>
                </a:r>
                <a:r>
                  <a:rPr lang="zh-CN" altLang="en-US" sz="2800" dirty="0">
                    <a:solidFill>
                      <a:schemeClr val="accent2"/>
                    </a:solidFill>
                    <a:latin typeface="微软雅黑" panose="020B0503020204020204" pitchFamily="34" charset="-122"/>
                    <a:ea typeface="微软雅黑" panose="020B0503020204020204" pitchFamily="34" charset="-122"/>
                    <a:sym typeface="+mn-ea"/>
                  </a:rPr>
                  <a:t>效果好或不好</a:t>
                </a:r>
                <a:endParaRPr lang="en-US" altLang="zh-CN" sz="2800" dirty="0">
                  <a:solidFill>
                    <a:schemeClr val="accent2"/>
                  </a:solidFill>
                  <a:latin typeface="微软雅黑" panose="020B0503020204020204" pitchFamily="34" charset="-122"/>
                  <a:ea typeface="微软雅黑" panose="020B0503020204020204" pitchFamily="34" charset="-122"/>
                  <a:sym typeface="+mn-ea"/>
                </a:endParaRPr>
              </a:p>
              <a:p>
                <a:pPr algn="ct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ctr"/>
                <a14:m>
                  <m:oMath xmlns:m="http://schemas.openxmlformats.org/officeDocument/2006/math">
                    <m:sSub>
                      <m:sSubPr>
                        <m:ctrlPr>
                          <a:rPr lang="zh-CN" altLang="zh-CN" sz="2800" b="1" i="1">
                            <a:latin typeface="Cambria Math" panose="02040503050406030204" pitchFamily="18" charset="0"/>
                          </a:rPr>
                        </m:ctrlPr>
                      </m:sSubPr>
                      <m:e>
                        <m:r>
                          <a:rPr lang="en-US" altLang="zh-CN" sz="2800" b="1" i="1">
                            <a:latin typeface="Cambria Math" panose="02040503050406030204" pitchFamily="18" charset="0"/>
                          </a:rPr>
                          <m:t>𝑺</m:t>
                        </m:r>
                      </m:e>
                      <m:sub>
                        <m:r>
                          <a:rPr lang="en-US" altLang="zh-CN" sz="2800" b="1" i="1">
                            <a:latin typeface="Cambria Math" panose="02040503050406030204" pitchFamily="18" charset="0"/>
                          </a:rPr>
                          <m:t>𝑨</m:t>
                        </m:r>
                      </m:sub>
                    </m:sSub>
                    <m:r>
                      <a:rPr lang="en-US" altLang="zh-CN" sz="2800" b="0" i="0" smtClean="0">
                        <a:latin typeface="Cambria Math" panose="02040503050406030204" pitchFamily="18" charset="0"/>
                      </a:rPr>
                      <m:t>=</m:t>
                    </m:r>
                    <m:r>
                      <a:rPr lang="en-US" altLang="zh-CN" sz="2800" i="1">
                        <a:latin typeface="Cambria Math" panose="02040503050406030204" pitchFamily="18" charset="0"/>
                      </a:rPr>
                      <m:t>{</m:t>
                    </m:r>
                    <m:sSub>
                      <m:sSubPr>
                        <m:ctrlPr>
                          <a:rPr lang="zh-CN" altLang="zh-CN" sz="2800" i="1">
                            <a:solidFill>
                              <a:prstClr val="black"/>
                            </a:solidFill>
                            <a:latin typeface="Cambria Math" panose="02040503050406030204" pitchFamily="18" charset="0"/>
                          </a:rPr>
                        </m:ctrlPr>
                      </m:sSubPr>
                      <m:e>
                        <m:r>
                          <a:rPr lang="en-US" altLang="zh-CN" sz="2800" b="0" i="1">
                            <a:solidFill>
                              <a:prstClr val="black"/>
                            </a:solidFill>
                            <a:latin typeface="Cambria Math" panose="02040503050406030204" pitchFamily="18" charset="0"/>
                          </a:rPr>
                          <m:t>𝐴</m:t>
                        </m:r>
                      </m:e>
                      <m:sub>
                        <m:r>
                          <a:rPr lang="en-US" altLang="zh-CN" sz="2800" b="0" i="1">
                            <a:solidFill>
                              <a:prstClr val="black"/>
                            </a:solidFill>
                            <a:latin typeface="Cambria Math" panose="02040503050406030204" pitchFamily="18" charset="0"/>
                          </a:rPr>
                          <m:t>1</m:t>
                        </m:r>
                      </m:sub>
                    </m:sSub>
                    <m:r>
                      <a:rPr lang="en-US" altLang="zh-CN" sz="2800" b="0" i="1">
                        <a:solidFill>
                          <a:prstClr val="black"/>
                        </a:solidFill>
                        <a:latin typeface="Cambria Math" panose="02040503050406030204" pitchFamily="18" charset="0"/>
                      </a:rPr>
                      <m:t>,</m:t>
                    </m:r>
                    <m:sSub>
                      <m:sSubPr>
                        <m:ctrlPr>
                          <a:rPr lang="zh-CN" altLang="zh-CN" sz="2800" i="1">
                            <a:solidFill>
                              <a:prstClr val="black"/>
                            </a:solidFill>
                            <a:latin typeface="Cambria Math" panose="02040503050406030204" pitchFamily="18" charset="0"/>
                          </a:rPr>
                        </m:ctrlPr>
                      </m:sSubPr>
                      <m:e>
                        <m:r>
                          <a:rPr lang="en-US" altLang="zh-CN" sz="2800" b="0" i="1">
                            <a:solidFill>
                              <a:prstClr val="black"/>
                            </a:solidFill>
                            <a:latin typeface="Cambria Math" panose="02040503050406030204" pitchFamily="18" charset="0"/>
                          </a:rPr>
                          <m:t>𝐴</m:t>
                        </m:r>
                      </m:e>
                      <m:sub>
                        <m:r>
                          <a:rPr lang="en-US" altLang="zh-CN" sz="2800" b="0" i="1" smtClean="0">
                            <a:solidFill>
                              <a:prstClr val="black"/>
                            </a:solidFill>
                            <a:latin typeface="Cambria Math" panose="02040503050406030204" pitchFamily="18" charset="0"/>
                          </a:rPr>
                          <m:t>2</m:t>
                        </m:r>
                      </m:sub>
                    </m:sSub>
                  </m:oMath>
                </a14:m>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zh-CN" sz="2800" b="1" dirty="0">
                    <a:solidFill>
                      <a:prstClr val="black"/>
                    </a:solidFill>
                  </a:rPr>
                  <a:t> </a:t>
                </a:r>
                <a14:m>
                  <m:oMath xmlns:m="http://schemas.openxmlformats.org/officeDocument/2006/math">
                    <m:sSub>
                      <m:sSubPr>
                        <m:ctrlPr>
                          <a:rPr lang="zh-CN" altLang="zh-CN" sz="2800" i="1">
                            <a:solidFill>
                              <a:prstClr val="black"/>
                            </a:solidFill>
                            <a:latin typeface="Cambria Math" panose="02040503050406030204" pitchFamily="18" charset="0"/>
                          </a:rPr>
                        </m:ctrlPr>
                      </m:sSubPr>
                      <m:e>
                        <m:r>
                          <a:rPr lang="en-US" altLang="zh-CN" sz="2800" b="0" i="1">
                            <a:solidFill>
                              <a:prstClr val="black"/>
                            </a:solidFill>
                            <a:latin typeface="Cambria Math" panose="02040503050406030204" pitchFamily="18" charset="0"/>
                          </a:rPr>
                          <m:t>𝐴</m:t>
                        </m:r>
                      </m:e>
                      <m:sub>
                        <m:r>
                          <m:rPr>
                            <m:sty m:val="p"/>
                          </m:rPr>
                          <a:rPr lang="en-US" altLang="zh-CN" sz="2800" i="1">
                            <a:solidFill>
                              <a:prstClr val="black"/>
                            </a:solidFill>
                            <a:latin typeface="Cambria Math" panose="02040503050406030204" pitchFamily="18" charset="0"/>
                          </a:rPr>
                          <m:t>n</m:t>
                        </m:r>
                      </m:sub>
                    </m:sSub>
                    <m:r>
                      <a:rPr lang="en-US" altLang="zh-CN" sz="2800" i="1" smtClean="0">
                        <a:solidFill>
                          <a:prstClr val="black"/>
                        </a:solidFill>
                        <a:latin typeface="Cambria Math" panose="02040503050406030204" pitchFamily="18" charset="0"/>
                      </a:rPr>
                      <m:t>}</m:t>
                    </m:r>
                  </m:oMath>
                </a14:m>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，目标算法</a:t>
                </a:r>
                <a14:m>
                  <m:oMath xmlns:m="http://schemas.openxmlformats.org/officeDocument/2006/math">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𝑗</m:t>
                        </m:r>
                      </m:sub>
                    </m:sSub>
                  </m:oMath>
                </a14:m>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ctr">
                  <a:spcAft>
                    <a:spcPts val="600"/>
                  </a:spcAft>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生成满足条件的问题</a:t>
                </a:r>
                <a:r>
                  <a:rPr lang="en-US" altLang="zh-CN" sz="3200" i="1" dirty="0">
                    <a:latin typeface="Cambria Math" panose="02040503050406030204" pitchFamily="18" charset="0"/>
                    <a:sym typeface="+mn-ea"/>
                  </a:rPr>
                  <a:t>q</a:t>
                </a:r>
                <a:r>
                  <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sym typeface="+mn-ea"/>
                  </a:rPr>
                  <a:t>(</a:t>
                </a:r>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sym typeface="+mn-ea"/>
                  </a:rPr>
                  <a:t>对应函数</a:t>
                </a:r>
                <a:r>
                  <a:rPr lang="en-US" altLang="zh-CN" sz="3200" i="1" dirty="0">
                    <a:solidFill>
                      <a:prstClr val="black"/>
                    </a:solidFill>
                    <a:latin typeface="Cambria Math" panose="02040503050406030204" pitchFamily="18" charset="0"/>
                    <a:sym typeface="+mn-ea"/>
                  </a:rPr>
                  <a:t>f </a:t>
                </a:r>
                <a:r>
                  <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sym typeface="+mn-ea"/>
                  </a:rPr>
                  <a:t>)</a:t>
                </a:r>
              </a:p>
              <a:p>
                <a:pPr algn="ctr"/>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sym typeface="+mn-ea"/>
                  </a:rPr>
                  <a:t>对</a:t>
                </a:r>
                <a:r>
                  <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sym typeface="+mn-ea"/>
                  </a:rPr>
                  <a:t>Ɐ</a:t>
                </a:r>
                <a:r>
                  <a:rPr lang="zh-CN" altLang="zh-CN" sz="2400" dirty="0">
                    <a:solidFill>
                      <a:prstClr val="black"/>
                    </a:solidFill>
                  </a:rPr>
                  <a:t> </a:t>
                </a:r>
                <a14:m>
                  <m:oMath xmlns:m="http://schemas.openxmlformats.org/officeDocument/2006/math">
                    <m:sSub>
                      <m:sSubPr>
                        <m:ctrlPr>
                          <a:rPr lang="zh-CN"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𝐴</m:t>
                        </m:r>
                      </m:e>
                      <m:sub>
                        <m:r>
                          <m:rPr>
                            <m:sty m:val="p"/>
                          </m:rPr>
                          <a:rPr lang="en-US" altLang="zh-CN" sz="2400" i="1">
                            <a:solidFill>
                              <a:prstClr val="black"/>
                            </a:solidFill>
                            <a:latin typeface="Cambria Math" panose="02040503050406030204" pitchFamily="18" charset="0"/>
                          </a:rPr>
                          <m:t>i</m:t>
                        </m:r>
                      </m:sub>
                    </m:sSub>
                    <m:r>
                      <a:rPr lang="zh-CN" altLang="en-US" sz="2400">
                        <a:solidFill>
                          <a:prstClr val="black">
                            <a:lumMod val="75000"/>
                            <a:lumOff val="25000"/>
                          </a:prstClr>
                        </a:solidFill>
                        <a:latin typeface="Cambria Math" panose="02040503050406030204" pitchFamily="18" charset="0"/>
                        <a:sym typeface="+mn-ea"/>
                      </a:rPr>
                      <m:t>∈</m:t>
                    </m:r>
                    <m:sSub>
                      <m:sSubPr>
                        <m:ctrlPr>
                          <a:rPr lang="zh-CN" altLang="zh-CN" sz="2800" b="1" i="1">
                            <a:solidFill>
                              <a:prstClr val="black"/>
                            </a:solidFill>
                            <a:latin typeface="Cambria Math" panose="02040503050406030204" pitchFamily="18" charset="0"/>
                          </a:rPr>
                        </m:ctrlPr>
                      </m:sSubPr>
                      <m:e>
                        <m:r>
                          <a:rPr lang="en-US" altLang="zh-CN" sz="2800" b="1" i="1">
                            <a:solidFill>
                              <a:prstClr val="black"/>
                            </a:solidFill>
                            <a:latin typeface="Cambria Math" panose="02040503050406030204" pitchFamily="18" charset="0"/>
                          </a:rPr>
                          <m:t>𝑺</m:t>
                        </m:r>
                      </m:e>
                      <m:sub>
                        <m:r>
                          <a:rPr lang="en-US" altLang="zh-CN" sz="2800" b="1" i="1">
                            <a:solidFill>
                              <a:prstClr val="black"/>
                            </a:solidFill>
                            <a:latin typeface="Cambria Math" panose="02040503050406030204" pitchFamily="18" charset="0"/>
                          </a:rPr>
                          <m:t>𝑨</m:t>
                        </m:r>
                      </m:sub>
                    </m:sSub>
                  </m:oMath>
                </a14:m>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sym typeface="+mn-ea"/>
                  </a:rPr>
                  <a:t>条且</a:t>
                </a:r>
                <a14:m>
                  <m:oMath xmlns:m="http://schemas.openxmlformats.org/officeDocument/2006/math">
                    <m:r>
                      <m:rPr>
                        <m:sty m:val="p"/>
                      </m:rPr>
                      <a:rPr lang="en-US" altLang="zh-CN" sz="2400" i="1">
                        <a:solidFill>
                          <a:prstClr val="black"/>
                        </a:solidFill>
                        <a:latin typeface="Cambria Math" panose="02040503050406030204" pitchFamily="18" charset="0"/>
                      </a:rPr>
                      <m:t>i</m:t>
                    </m:r>
                    <m:r>
                      <a:rPr lang="en-US" altLang="zh-CN" sz="2400" i="1" smtClean="0">
                        <a:solidFill>
                          <a:prstClr val="black"/>
                        </a:solidFill>
                        <a:latin typeface="Cambria Math" panose="02040503050406030204" pitchFamily="18" charset="0"/>
                        <a:ea typeface="Cambria Math" panose="02040503050406030204" pitchFamily="18" charset="0"/>
                      </a:rPr>
                      <m:t>≠</m:t>
                    </m:r>
                    <m:r>
                      <m:rPr>
                        <m:sty m:val="p"/>
                      </m:rPr>
                      <a:rPr lang="en-US" altLang="zh-CN" sz="2400" i="1">
                        <a:solidFill>
                          <a:prstClr val="black"/>
                        </a:solidFill>
                        <a:latin typeface="Cambria Math" panose="02040503050406030204" pitchFamily="18" charset="0"/>
                        <a:ea typeface="Cambria Math" panose="02040503050406030204" pitchFamily="18" charset="0"/>
                      </a:rPr>
                      <m:t>j</m:t>
                    </m:r>
                    <m:r>
                      <a:rPr lang="en-US" altLang="zh-CN" sz="2400" i="1">
                        <a:solidFill>
                          <a:prstClr val="black"/>
                        </a:solidFill>
                        <a:latin typeface="Cambria Math" panose="02040503050406030204" pitchFamily="18" charset="0"/>
                      </a:rPr>
                      <m:t> </m:t>
                    </m:r>
                  </m:oMath>
                </a14:m>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sym typeface="+mn-ea"/>
                  </a:rPr>
                  <a:t>：</a:t>
                </a:r>
                <a:endPar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sym typeface="+mn-ea"/>
                </a:endParaRPr>
              </a:p>
              <a:p>
                <a:pPr algn="ctr"/>
                <a:r>
                  <a:rPr lang="zh-CN" altLang="zh-CN" dirty="0"/>
                  <a:t> </a:t>
                </a:r>
                <a14:m>
                  <m:oMath xmlns:m="http://schemas.openxmlformats.org/officeDocument/2006/math">
                    <m:func>
                      <m:funcPr>
                        <m:ctrlPr>
                          <a:rPr lang="zh-CN" altLang="zh-CN" sz="2400" i="1">
                            <a:latin typeface="Cambria Math" panose="02040503050406030204" pitchFamily="18" charset="0"/>
                          </a:rPr>
                        </m:ctrlPr>
                      </m:funcPr>
                      <m:fName>
                        <m:r>
                          <m:rPr>
                            <m:sty m:val="p"/>
                          </m:rPr>
                          <a:rPr lang="en-US" altLang="zh-CN" sz="2400">
                            <a:latin typeface="Cambria Math" panose="02040503050406030204" pitchFamily="18" charset="0"/>
                          </a:rPr>
                          <m:t>E</m:t>
                        </m:r>
                      </m:fName>
                      <m:e>
                        <m:d>
                          <m:dPr>
                            <m:ctrlPr>
                              <a:rPr lang="zh-CN" altLang="zh-CN" sz="2400" i="1">
                                <a:latin typeface="Cambria Math" panose="02040503050406030204" pitchFamily="18" charset="0"/>
                              </a:rPr>
                            </m:ctrlPr>
                          </m:dPr>
                          <m:e>
                            <m:r>
                              <a:rPr lang="en-US" altLang="zh-CN" sz="2400" i="1">
                                <a:latin typeface="Cambria Math" panose="02040503050406030204" pitchFamily="18" charset="0"/>
                              </a:rPr>
                              <m:t>𝑞</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𝑗</m:t>
                                </m:r>
                              </m:sub>
                            </m:sSub>
                          </m:e>
                        </m:d>
                      </m:e>
                    </m:func>
                    <m:r>
                      <a:rPr lang="en-US" altLang="zh-CN" sz="2400" i="1">
                        <a:latin typeface="Cambria Math" panose="02040503050406030204" pitchFamily="18" charset="0"/>
                      </a:rPr>
                      <m:t>≫</m:t>
                    </m:r>
                    <m:func>
                      <m:funcPr>
                        <m:ctrlPr>
                          <a:rPr lang="zh-CN" altLang="zh-CN" sz="2400" i="1">
                            <a:latin typeface="Cambria Math" panose="02040503050406030204" pitchFamily="18" charset="0"/>
                          </a:rPr>
                        </m:ctrlPr>
                      </m:funcPr>
                      <m:fName>
                        <m:r>
                          <m:rPr>
                            <m:sty m:val="p"/>
                          </m:rPr>
                          <a:rPr lang="en-US" altLang="zh-CN" sz="2400">
                            <a:latin typeface="Cambria Math" panose="02040503050406030204" pitchFamily="18" charset="0"/>
                          </a:rPr>
                          <m:t>E</m:t>
                        </m:r>
                      </m:fName>
                      <m:e>
                        <m:d>
                          <m:dPr>
                            <m:ctrlPr>
                              <a:rPr lang="zh-CN" altLang="zh-CN" sz="2400" i="1">
                                <a:latin typeface="Cambria Math" panose="02040503050406030204" pitchFamily="18" charset="0"/>
                              </a:rPr>
                            </m:ctrlPr>
                          </m:dPr>
                          <m:e>
                            <m:r>
                              <a:rPr lang="en-US" altLang="zh-CN" sz="2400" i="1">
                                <a:latin typeface="Cambria Math" panose="02040503050406030204" pitchFamily="18" charset="0"/>
                              </a:rPr>
                              <m:t>𝑞</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𝑖</m:t>
                                </m:r>
                              </m:sub>
                            </m:sSub>
                          </m:e>
                        </m:d>
                      </m:e>
                    </m:func>
                    <m:r>
                      <a:rPr lang="en-US" altLang="zh-CN" sz="2400" i="1">
                        <a:latin typeface="Cambria Math" panose="02040503050406030204" pitchFamily="18" charset="0"/>
                      </a:rPr>
                      <m:t> </m:t>
                    </m:r>
                  </m:oMath>
                </a14:m>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sym typeface="+mn-ea"/>
                  </a:rPr>
                  <a:t>（</a:t>
                </a:r>
                <a:r>
                  <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sym typeface="+mn-ea"/>
                  </a:rPr>
                  <a:t>UE</a:t>
                </a:r>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sym typeface="+mn-ea"/>
                  </a:rPr>
                  <a:t>问题）</a:t>
                </a:r>
                <a:endPar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sym typeface="+mn-ea"/>
                </a:endParaRPr>
              </a:p>
              <a:p>
                <a:pPr algn="ctr"/>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sym typeface="+mn-ea"/>
                  </a:rPr>
                  <a:t>或 </a:t>
                </a:r>
                <a14:m>
                  <m:oMath xmlns:m="http://schemas.openxmlformats.org/officeDocument/2006/math">
                    <m:func>
                      <m:funcPr>
                        <m:ctrlPr>
                          <a:rPr lang="zh-CN"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E</m:t>
                        </m:r>
                      </m:fName>
                      <m:e>
                        <m:d>
                          <m:dPr>
                            <m:ctrlPr>
                              <a:rPr lang="zh-CN"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𝑞</m:t>
                            </m:r>
                            <m:r>
                              <a:rPr lang="en-US" altLang="zh-CN" sz="2400" i="1">
                                <a:solidFill>
                                  <a:prstClr val="black"/>
                                </a:solidFill>
                                <a:latin typeface="Cambria Math" panose="02040503050406030204" pitchFamily="18" charset="0"/>
                              </a:rPr>
                              <m:t>,</m:t>
                            </m:r>
                            <m:sSub>
                              <m:sSubPr>
                                <m:ctrlPr>
                                  <a:rPr lang="zh-CN"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𝐴</m:t>
                                </m:r>
                              </m:e>
                              <m:sub>
                                <m:r>
                                  <a:rPr lang="en-US" altLang="zh-CN" sz="2400" i="1">
                                    <a:solidFill>
                                      <a:prstClr val="black"/>
                                    </a:solidFill>
                                    <a:latin typeface="Cambria Math" panose="02040503050406030204" pitchFamily="18" charset="0"/>
                                  </a:rPr>
                                  <m:t>𝑗</m:t>
                                </m:r>
                              </m:sub>
                            </m:sSub>
                          </m:e>
                        </m:d>
                      </m:e>
                    </m:func>
                    <m:r>
                      <a:rPr lang="en-US" altLang="zh-CN" sz="2400" i="1">
                        <a:solidFill>
                          <a:prstClr val="black"/>
                        </a:solidFill>
                        <a:latin typeface="Cambria Math" panose="02040503050406030204" pitchFamily="18" charset="0"/>
                        <a:ea typeface="Cambria Math" panose="02040503050406030204" pitchFamily="18" charset="0"/>
                      </a:rPr>
                      <m:t>≪</m:t>
                    </m:r>
                    <m:func>
                      <m:funcPr>
                        <m:ctrlPr>
                          <a:rPr lang="zh-CN"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E</m:t>
                        </m:r>
                      </m:fName>
                      <m:e>
                        <m:d>
                          <m:dPr>
                            <m:ctrlPr>
                              <a:rPr lang="zh-CN"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𝑞</m:t>
                            </m:r>
                            <m:r>
                              <a:rPr lang="en-US" altLang="zh-CN" sz="2400" i="1">
                                <a:solidFill>
                                  <a:prstClr val="black"/>
                                </a:solidFill>
                                <a:latin typeface="Cambria Math" panose="02040503050406030204" pitchFamily="18" charset="0"/>
                              </a:rPr>
                              <m:t>,</m:t>
                            </m:r>
                            <m:sSub>
                              <m:sSubPr>
                                <m:ctrlPr>
                                  <a:rPr lang="zh-CN"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𝐴</m:t>
                                </m:r>
                              </m:e>
                              <m:sub>
                                <m:r>
                                  <a:rPr lang="en-US" altLang="zh-CN" sz="2400" i="1">
                                    <a:solidFill>
                                      <a:prstClr val="black"/>
                                    </a:solidFill>
                                    <a:latin typeface="Cambria Math" panose="02040503050406030204" pitchFamily="18" charset="0"/>
                                  </a:rPr>
                                  <m:t>𝑖</m:t>
                                </m:r>
                              </m:sub>
                            </m:sSub>
                          </m:e>
                        </m:d>
                      </m:e>
                    </m:func>
                    <m:r>
                      <a:rPr lang="en-US" altLang="zh-CN" sz="2400" i="1">
                        <a:solidFill>
                          <a:prstClr val="black"/>
                        </a:solidFill>
                        <a:latin typeface="Cambria Math" panose="02040503050406030204" pitchFamily="18" charset="0"/>
                      </a:rPr>
                      <m:t> </m:t>
                    </m:r>
                  </m:oMath>
                </a14:m>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sym typeface="+mn-ea"/>
                  </a:rPr>
                  <a:t>（</a:t>
                </a:r>
                <a:r>
                  <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sym typeface="+mn-ea"/>
                  </a:rPr>
                  <a:t>UD</a:t>
                </a:r>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sym typeface="+mn-ea"/>
                  </a:rPr>
                  <a:t>问题）</a:t>
                </a:r>
                <a:endPar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sym typeface="+mn-ea"/>
                </a:endParaRPr>
              </a:p>
              <a:p>
                <a:pPr algn="ctr"/>
                <a:endParaRPr lang="en-US" altLang="zh-CN" sz="3200" i="1" dirty="0">
                  <a:solidFill>
                    <a:prstClr val="black">
                      <a:lumMod val="75000"/>
                      <a:lumOff val="25000"/>
                    </a:prstClr>
                  </a:solidFill>
                  <a:latin typeface="Cambria Math" panose="02040503050406030204" pitchFamily="18" charset="0"/>
                  <a:ea typeface="微软雅黑" panose="020B0503020204020204" pitchFamily="34" charset="-122"/>
                  <a:sym typeface="+mn-ea"/>
                </a:endParaRPr>
              </a:p>
              <a:p>
                <a:pPr algn="ctr"/>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sym typeface="+mn-ea"/>
                  </a:rPr>
                  <a:t>问题结果记作</a:t>
                </a:r>
                <a:r>
                  <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sym typeface="+mn-ea"/>
                  </a:rPr>
                  <a:t>UE</a:t>
                </a:r>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sym typeface="+mn-ea"/>
                  </a:rPr>
                  <a:t>（</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𝑗</m:t>
                        </m:r>
                      </m:sub>
                    </m:sSub>
                  </m:oMath>
                </a14:m>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sym typeface="+mn-ea"/>
                  </a:rPr>
                  <a:t>）或</a:t>
                </a:r>
                <a:r>
                  <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sym typeface="+mn-ea"/>
                  </a:rPr>
                  <a:t>UD</a:t>
                </a:r>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sym typeface="+mn-ea"/>
                  </a:rPr>
                  <a:t>（</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𝑗</m:t>
                        </m:r>
                      </m:sub>
                    </m:sSub>
                  </m:oMath>
                </a14:m>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sym typeface="+mn-ea"/>
                  </a:rPr>
                  <a:t>）</a:t>
                </a:r>
                <a:endPar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sym typeface="+mn-ea"/>
                </a:endParaRPr>
              </a:p>
            </p:txBody>
          </p:sp>
        </mc:Choice>
        <mc:Fallback xmlns="">
          <p:sp>
            <p:nvSpPr>
              <p:cNvPr id="9" name="文本框 8">
                <a:extLst>
                  <a:ext uri="{FF2B5EF4-FFF2-40B4-BE49-F238E27FC236}">
                    <a16:creationId xmlns:a16="http://schemas.microsoft.com/office/drawing/2014/main" id="{790E35A4-F6F9-458C-B7A6-970FFE71256A}"/>
                  </a:ext>
                </a:extLst>
              </p:cNvPr>
              <p:cNvSpPr txBox="1">
                <a:spLocks noRot="1" noChangeAspect="1" noMove="1" noResize="1" noEditPoints="1" noAdjustHandles="1" noChangeArrowheads="1" noChangeShapeType="1" noTextEdit="1"/>
              </p:cNvSpPr>
              <p:nvPr/>
            </p:nvSpPr>
            <p:spPr>
              <a:xfrm>
                <a:off x="1057274" y="1165821"/>
                <a:ext cx="10019221" cy="4783297"/>
              </a:xfrm>
              <a:prstGeom prst="rect">
                <a:avLst/>
              </a:prstGeom>
              <a:blipFill>
                <a:blip r:embed="rId3"/>
                <a:stretch>
                  <a:fillRect l="-912" t="-1019" b="-11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24904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a14:imgEffect>
                    <a14:imgEffect>
                      <a14:saturation sat="0"/>
                    </a14:imgEffect>
                  </a14:imgLayer>
                </a14:imgProps>
              </a:ext>
              <a:ext uri="{28A0092B-C50C-407E-A947-70E740481C1C}">
                <a14:useLocalDpi xmlns:a14="http://schemas.microsoft.com/office/drawing/2010/main"/>
              </a:ext>
            </a:extLst>
          </a:blip>
          <a:srcRect/>
          <a:stretch>
            <a:fillRect/>
          </a:stretch>
        </p:blipFill>
        <p:spPr>
          <a:xfrm>
            <a:off x="0" y="3465949"/>
            <a:ext cx="12218272" cy="3429000"/>
          </a:xfrm>
          <a:prstGeom prst="rect">
            <a:avLst/>
          </a:prstGeom>
        </p:spPr>
      </p:pic>
      <p:sp>
        <p:nvSpPr>
          <p:cNvPr id="9" name="圆角矩形 8"/>
          <p:cNvSpPr/>
          <p:nvPr/>
        </p:nvSpPr>
        <p:spPr>
          <a:xfrm>
            <a:off x="673509" y="591324"/>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3886977" y="3291162"/>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236696" y="2313216"/>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983772" y="2860805"/>
            <a:ext cx="252924" cy="25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575161" y="2397097"/>
            <a:ext cx="1715719" cy="1445260"/>
          </a:xfrm>
          <a:prstGeom prst="rect">
            <a:avLst/>
          </a:prstGeom>
          <a:noFill/>
        </p:spPr>
        <p:txBody>
          <a:bodyPr wrap="square" rtlCol="0">
            <a:spAutoFit/>
          </a:bodyPr>
          <a:lstStyle/>
          <a:p>
            <a:pPr algn="ctr"/>
            <a:r>
              <a:rPr lang="en-US" altLang="zh-CN" sz="8800" dirty="0">
                <a:latin typeface="FuturaBookC" pitchFamily="2" charset="-52"/>
              </a:rPr>
              <a:t>02</a:t>
            </a:r>
            <a:endParaRPr lang="zh-CN" altLang="en-US" sz="8800" dirty="0">
              <a:latin typeface="FuturaBookC" pitchFamily="2" charset="-52"/>
            </a:endParaRPr>
          </a:p>
        </p:txBody>
      </p:sp>
      <p:sp>
        <p:nvSpPr>
          <p:cNvPr id="32" name="文本框 31"/>
          <p:cNvSpPr txBox="1"/>
          <p:nvPr/>
        </p:nvSpPr>
        <p:spPr>
          <a:xfrm>
            <a:off x="5304472" y="2637065"/>
            <a:ext cx="4422225" cy="707886"/>
          </a:xfrm>
          <a:prstGeom prst="rect">
            <a:avLst/>
          </a:prstGeom>
          <a:noFill/>
        </p:spPr>
        <p:txBody>
          <a:bodyPr wrap="square" rtlCol="0">
            <a:spAutoFit/>
          </a:bodyPr>
          <a:lstStyle/>
          <a:p>
            <a:pPr algn="dist"/>
            <a:r>
              <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sym typeface="+mn-ea"/>
              </a:rPr>
              <a:t>改进与创新点</a:t>
            </a:r>
          </a:p>
        </p:txBody>
      </p:sp>
      <p:sp>
        <p:nvSpPr>
          <p:cNvPr id="33" name="文本框 32"/>
          <p:cNvSpPr txBox="1"/>
          <p:nvPr/>
        </p:nvSpPr>
        <p:spPr>
          <a:xfrm>
            <a:off x="5345191" y="3278573"/>
            <a:ext cx="4681303" cy="338554"/>
          </a:xfrm>
          <a:prstGeom prst="rect">
            <a:avLst/>
          </a:prstGeom>
          <a:noFill/>
        </p:spPr>
        <p:txBody>
          <a:bodyPr wrap="square" rtlCol="0">
            <a:spAutoFit/>
          </a:bodyPr>
          <a:lstStyle/>
          <a:p>
            <a:pPr algn="ctr"/>
            <a:r>
              <a:rPr lang="en-US" altLang="zh-CN" sz="1600" dirty="0">
                <a:solidFill>
                  <a:schemeClr val="tx1">
                    <a:lumMod val="75000"/>
                    <a:lumOff val="25000"/>
                  </a:schemeClr>
                </a:solidFill>
                <a:latin typeface="FuturaBookC" pitchFamily="2" charset="-52"/>
                <a:ea typeface="锐字逼格青春粗黑体简2.0" panose="02010604000000000000" pitchFamily="2" charset="-122"/>
              </a:rPr>
              <a:t>Improvement and innovation</a:t>
            </a:r>
            <a:endParaRPr lang="zh-CN" altLang="en-US" sz="1600" dirty="0">
              <a:solidFill>
                <a:schemeClr val="tx1">
                  <a:lumMod val="75000"/>
                  <a:lumOff val="25000"/>
                </a:schemeClr>
              </a:solidFill>
              <a:latin typeface="FuturaBookC" pitchFamily="2" charset="-52"/>
              <a:ea typeface="锐字逼格青春粗黑体简2.0" panose="02010604000000000000" pitchFamily="2" charset="-122"/>
            </a:endParaRPr>
          </a:p>
        </p:txBody>
      </p:sp>
      <p:cxnSp>
        <p:nvCxnSpPr>
          <p:cNvPr id="2" name="直接连接符 1"/>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14924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2430643" cy="460375"/>
          </a:xfrm>
          <a:prstGeom prst="rect">
            <a:avLst/>
          </a:prstGeom>
          <a:noFill/>
        </p:spPr>
        <p:txBody>
          <a:bodyPr wrap="square" rtlCol="0">
            <a:spAutoFit/>
          </a:bodyPr>
          <a:lstStyle/>
          <a:p>
            <a:pPr algn="just"/>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改进与创新点</a:t>
            </a:r>
          </a:p>
        </p:txBody>
      </p:sp>
      <p:pic>
        <p:nvPicPr>
          <p:cNvPr id="3" name="图片 2">
            <a:extLst>
              <a:ext uri="{FF2B5EF4-FFF2-40B4-BE49-F238E27FC236}">
                <a16:creationId xmlns:a16="http://schemas.microsoft.com/office/drawing/2014/main" id="{E5394DFC-7BB5-4346-BDEC-1F19DB02FC6D}"/>
              </a:ext>
            </a:extLst>
          </p:cNvPr>
          <p:cNvPicPr>
            <a:picLocks noChangeAspect="1"/>
          </p:cNvPicPr>
          <p:nvPr/>
        </p:nvPicPr>
        <p:blipFill>
          <a:blip r:embed="rId3"/>
          <a:stretch>
            <a:fillRect/>
          </a:stretch>
        </p:blipFill>
        <p:spPr>
          <a:xfrm>
            <a:off x="4009262" y="862455"/>
            <a:ext cx="3774196" cy="53003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240724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2209</TotalTime>
  <Words>3002</Words>
  <Application>Microsoft Office PowerPoint</Application>
  <PresentationFormat>宽屏</PresentationFormat>
  <Paragraphs>362</Paragraphs>
  <Slides>36</Slides>
  <Notes>35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36</vt:i4>
      </vt:variant>
    </vt:vector>
  </HeadingPairs>
  <TitlesOfParts>
    <vt:vector size="46" baseType="lpstr">
      <vt:lpstr>FuturaBookC</vt:lpstr>
      <vt:lpstr>等线</vt:lpstr>
      <vt:lpstr>等线 Light</vt:lpstr>
      <vt:lpstr>宋体</vt:lpstr>
      <vt:lpstr>微软雅黑</vt:lpstr>
      <vt:lpstr>Arial</vt:lpstr>
      <vt:lpstr>Calibri</vt:lpstr>
      <vt:lpstr>Cambria Math</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黑白</dc:title>
  <dc:creator>第一PPT</dc:creator>
  <cp:keywords>www.1ppt.com</cp:keywords>
  <dc:description>www.1ppt.com</dc:description>
  <cp:lastModifiedBy>张 金哲</cp:lastModifiedBy>
  <cp:revision>135</cp:revision>
  <dcterms:created xsi:type="dcterms:W3CDTF">2018-03-08T13:14:00Z</dcterms:created>
  <dcterms:modified xsi:type="dcterms:W3CDTF">2020-06-07T14:23:37Z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y fmtid="{D5CDD505-2E9C-101B-9397-08002B2CF9AE}" pid="3" name="KSORubyTemplateID">
    <vt:lpwstr>2</vt:lpwstr>
  </property>
</Properties>
</file>